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4" r:id="rId14"/>
    <p:sldId id="272" r:id="rId15"/>
    <p:sldId id="273" r:id="rId16"/>
    <p:sldId id="275" r:id="rId17"/>
    <p:sldId id="271" r:id="rId18"/>
    <p:sldId id="276" r:id="rId19"/>
    <p:sldId id="278" r:id="rId20"/>
    <p:sldId id="277" r:id="rId21"/>
    <p:sldId id="279" r:id="rId22"/>
    <p:sldId id="269" r:id="rId23"/>
    <p:sldId id="280" r:id="rId24"/>
    <p:sldId id="282" r:id="rId25"/>
    <p:sldId id="284" r:id="rId26"/>
    <p:sldId id="283" r:id="rId27"/>
    <p:sldId id="281" r:id="rId28"/>
    <p:sldId id="285" r:id="rId29"/>
    <p:sldId id="286" r:id="rId30"/>
    <p:sldId id="287" r:id="rId31"/>
    <p:sldId id="288" r:id="rId32"/>
    <p:sldId id="290" r:id="rId33"/>
    <p:sldId id="291" r:id="rId34"/>
    <p:sldId id="289" r:id="rId35"/>
    <p:sldId id="293" r:id="rId36"/>
    <p:sldId id="294" r:id="rId37"/>
    <p:sldId id="295" r:id="rId38"/>
    <p:sldId id="292" r:id="rId39"/>
    <p:sldId id="296" r:id="rId40"/>
    <p:sldId id="297" r:id="rId41"/>
    <p:sldId id="300" r:id="rId42"/>
    <p:sldId id="298" r:id="rId43"/>
    <p:sldId id="301" r:id="rId44"/>
    <p:sldId id="299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7419" autoAdjust="0"/>
    <p:restoredTop sz="94660"/>
  </p:normalViewPr>
  <p:slideViewPr>
    <p:cSldViewPr snapToGrid="0" snapToObjects="1">
      <p:cViewPr>
        <p:scale>
          <a:sx n="120" d="100"/>
          <a:sy n="120" d="100"/>
        </p:scale>
        <p:origin x="48" y="888"/>
      </p:cViewPr>
      <p:guideLst>
        <p:guide orient="horz" pos="2158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presProps" Target="presProps.xml"  /><Relationship Id="rId47" Type="http://schemas.openxmlformats.org/officeDocument/2006/relationships/viewProps" Target="viewProps.xml"  /><Relationship Id="rId48" Type="http://schemas.openxmlformats.org/officeDocument/2006/relationships/theme" Target="theme/theme1.xml"  /><Relationship Id="rId49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2026-01-16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56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805363"/>
      </p:ext>
    </p:extLst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58571"/>
      </p:ext>
    </p:extLst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831546"/>
      </p:ext>
    </p:extLst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6894973"/>
      </p:ext>
    </p:extLst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698847"/>
      </p:ext>
    </p:extLst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33244"/>
      </p:ext>
    </p:extLst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782210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243112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019036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421972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045483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356272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319984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59004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1394734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954000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07125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96597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24448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7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60007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50079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980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1705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03722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29841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41423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29841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2942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4B3BA9B4-7E72-4B67-919E-AB65492FA93B}" type="datetime1">
              <a:rPr lang="ko-KR" altLang="en-US"/>
              <a:pPr lvl="0">
                <a:defRPr/>
              </a:pPr>
              <a:t>2026-01-16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94A2137-8E27-430F-BC1F-15A504CFDD7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03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3886" y="1135277"/>
            <a:ext cx="7376984" cy="3920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통합 계획서 </a:t>
            </a:r>
            <a:r>
              <a:rPr lang="en-US" altLang="ko-KR"/>
              <a:t>– </a:t>
            </a:r>
            <a:r>
              <a:rPr lang="ko-KR" altLang="en-US"/>
              <a:t>내 게임의 가치를 보여주는 것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[1</a:t>
            </a:r>
            <a:r>
              <a:rPr lang="ko-KR" altLang="en-US"/>
              <a:t>페이지</a:t>
            </a:r>
            <a:r>
              <a:rPr lang="en-US" altLang="ko-KR"/>
              <a:t>]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{</a:t>
            </a:r>
            <a:r>
              <a:rPr lang="ko-KR" altLang="en-US"/>
              <a:t>대표 이미지</a:t>
            </a:r>
            <a:r>
              <a:rPr lang="en-US" altLang="ko-KR"/>
              <a:t>}(</a:t>
            </a:r>
            <a:r>
              <a:rPr lang="ko-KR" altLang="en-US"/>
              <a:t>내 게임의 장점을 보여줄 수 있는 이미지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게임 정의 요소 </a:t>
            </a:r>
            <a:r>
              <a:rPr lang="en-US" altLang="ko-KR"/>
              <a:t>:</a:t>
            </a:r>
            <a:r>
              <a:rPr lang="ko-KR" altLang="en-US"/>
              <a:t> 플레이의 작용 요소</a:t>
            </a:r>
            <a:r>
              <a:rPr lang="en-US" altLang="ko-KR"/>
              <a:t>(</a:t>
            </a:r>
            <a:r>
              <a:rPr lang="ko-KR" altLang="en-US"/>
              <a:t>조작하고 선택했을 때 어떤 작용을 하는지</a:t>
            </a:r>
            <a:r>
              <a:rPr lang="en-US" altLang="ko-KR"/>
              <a:t>)</a:t>
            </a:r>
            <a:r>
              <a:rPr lang="ko-KR" altLang="en-US"/>
              <a:t>로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		 방해요인</a:t>
            </a:r>
            <a:r>
              <a:rPr lang="en-US" altLang="ko-KR"/>
              <a:t>(</a:t>
            </a:r>
            <a:r>
              <a:rPr lang="ko-KR" altLang="en-US"/>
              <a:t>몬스터</a:t>
            </a:r>
            <a:r>
              <a:rPr lang="en-US" altLang="ko-KR"/>
              <a:t>, </a:t>
            </a:r>
            <a:r>
              <a:rPr lang="ko-KR" altLang="en-US"/>
              <a:t>퍼즐</a:t>
            </a:r>
            <a:r>
              <a:rPr lang="en-US" altLang="ko-KR"/>
              <a:t>)</a:t>
            </a:r>
            <a:r>
              <a:rPr lang="ko-KR" altLang="en-US"/>
              <a:t>을 제거해서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		 플레이의 목적</a:t>
            </a:r>
            <a:r>
              <a:rPr lang="en-US" altLang="ko-KR"/>
              <a:t>(</a:t>
            </a:r>
            <a:r>
              <a:rPr lang="ko-KR" altLang="en-US"/>
              <a:t>이야기</a:t>
            </a:r>
            <a:r>
              <a:rPr lang="en-US" altLang="ko-KR"/>
              <a:t>, </a:t>
            </a:r>
            <a:r>
              <a:rPr lang="ko-KR" altLang="en-US"/>
              <a:t>플레이</a:t>
            </a:r>
            <a:r>
              <a:rPr lang="en-US" altLang="ko-KR"/>
              <a:t>)</a:t>
            </a:r>
            <a:r>
              <a:rPr lang="ko-KR" altLang="en-US"/>
              <a:t>을 달성하는 디지털로수행하는 놀이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[2</a:t>
            </a:r>
            <a:r>
              <a:rPr lang="ko-KR" altLang="en-US"/>
              <a:t>페이지</a:t>
            </a:r>
            <a:r>
              <a:rPr lang="en-US" altLang="ko-KR"/>
              <a:t>] </a:t>
            </a:r>
            <a:r>
              <a:rPr lang="ko-KR" altLang="en-US"/>
              <a:t>스펙</a:t>
            </a:r>
            <a:r>
              <a:rPr lang="en-US" altLang="ko-KR"/>
              <a:t>(</a:t>
            </a:r>
            <a:r>
              <a:rPr lang="ko-KR" altLang="en-US"/>
              <a:t>주인공</a:t>
            </a:r>
            <a:r>
              <a:rPr lang="en-US" altLang="ko-KR"/>
              <a:t>,</a:t>
            </a:r>
            <a:r>
              <a:rPr lang="ko-KR" altLang="en-US"/>
              <a:t> 장르</a:t>
            </a:r>
            <a:r>
              <a:rPr lang="en-US" altLang="ko-KR"/>
              <a:t>,</a:t>
            </a:r>
            <a:r>
              <a:rPr lang="ko-KR" altLang="en-US"/>
              <a:t> 이야기</a:t>
            </a:r>
            <a:r>
              <a:rPr lang="en-US" altLang="ko-KR"/>
              <a:t>,</a:t>
            </a:r>
            <a:r>
              <a:rPr lang="ko-KR" altLang="en-US"/>
              <a:t> 플레이 기기</a:t>
            </a:r>
            <a:r>
              <a:rPr lang="en-US" altLang="ko-KR"/>
              <a:t>,</a:t>
            </a:r>
            <a:r>
              <a:rPr lang="ko-KR" altLang="en-US"/>
              <a:t> 플랫폼 등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[3</a:t>
            </a:r>
            <a:r>
              <a:rPr lang="ko-KR" altLang="en-US"/>
              <a:t>페이지</a:t>
            </a:r>
            <a:r>
              <a:rPr lang="en-US" altLang="ko-KR"/>
              <a:t>] </a:t>
            </a:r>
            <a:r>
              <a:rPr lang="ko-KR" altLang="en-US"/>
              <a:t>남들이 못하는 것</a:t>
            </a:r>
            <a:r>
              <a:rPr lang="en-US" altLang="ko-KR"/>
              <a:t>,</a:t>
            </a:r>
            <a:r>
              <a:rPr lang="ko-KR" altLang="en-US"/>
              <a:t> 실제 게임화면</a:t>
            </a:r>
            <a:r>
              <a:rPr lang="en-US" altLang="ko-KR"/>
              <a:t>, </a:t>
            </a:r>
            <a:r>
              <a:rPr lang="ko-KR" altLang="en-US"/>
              <a:t>계획 요소</a:t>
            </a:r>
            <a:r>
              <a:rPr lang="en-US" altLang="ko-KR"/>
              <a:t>(</a:t>
            </a:r>
            <a:r>
              <a:rPr lang="ko-KR" altLang="en-US"/>
              <a:t>간단한 재미 설명과 함께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5" name="가로 글상자 4"/>
          <p:cNvSpPr txBox="1"/>
          <p:nvPr/>
        </p:nvSpPr>
        <p:spPr>
          <a:xfrm>
            <a:off x="7062569" y="944924"/>
            <a:ext cx="1961283" cy="643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8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8938" y="1197768"/>
            <a:ext cx="7886700" cy="3263503"/>
          </a:xfrm>
        </p:spPr>
        <p:txBody>
          <a:bodyPr>
            <a:normAutofit fontScale="70000" lnSpcReduction="20000"/>
          </a:bodyPr>
          <a:lstStyle/>
          <a:p>
            <a:pPr lvl="0">
              <a:defRPr/>
            </a:pPr>
            <a:r>
              <a:rPr lang="ko-KR" altLang="en-US"/>
              <a:t>좋은 게임디자인 문서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marL="514350" lvl="0" indent="-514350">
              <a:buAutoNum type="arabicPeriod"/>
              <a:defRPr/>
            </a:pPr>
            <a:r>
              <a:rPr lang="ko-KR" altLang="en-US"/>
              <a:t>가독성 </a:t>
            </a:r>
            <a:endParaRPr lang="ko-KR" altLang="en-US"/>
          </a:p>
          <a:p>
            <a:pPr marL="971550" lvl="1" indent="-514350">
              <a:buAutoNum type="arabicPeriod"/>
              <a:defRPr/>
            </a:pPr>
            <a:r>
              <a:rPr lang="ko-KR" altLang="en-US"/>
              <a:t>내용이 많을 때 </a:t>
            </a:r>
            <a:r>
              <a:rPr lang="en-US" altLang="ko-KR"/>
              <a:t>: </a:t>
            </a:r>
            <a:r>
              <a:rPr lang="ko-KR" altLang="en-US"/>
              <a:t>좌측 정렬</a:t>
            </a:r>
            <a:endParaRPr lang="ko-KR" altLang="en-US"/>
          </a:p>
          <a:p>
            <a:pPr marL="514350" lvl="0" indent="-514350">
              <a:buAutoNum type="arabicPeriod"/>
              <a:defRPr/>
            </a:pPr>
            <a:r>
              <a:rPr lang="ko-KR" altLang="en-US"/>
              <a:t>설득의 흐름</a:t>
            </a:r>
            <a:endParaRPr lang="ko-KR" altLang="en-US"/>
          </a:p>
          <a:p>
            <a:pPr marL="971550" lvl="1" indent="-514350">
              <a:buAutoNum type="arabicPeriod"/>
              <a:defRPr/>
            </a:pPr>
            <a:r>
              <a:rPr lang="ko-KR" altLang="en-US"/>
              <a:t>결론부터 이야기하고</a:t>
            </a:r>
            <a:r>
              <a:rPr lang="en-US" altLang="ko-KR"/>
              <a:t>, </a:t>
            </a:r>
            <a:r>
              <a:rPr lang="ko-KR" altLang="en-US"/>
              <a:t>결론의 근거를 이야기하자</a:t>
            </a:r>
            <a:endParaRPr lang="ko-KR" altLang="en-US"/>
          </a:p>
          <a:p>
            <a:pPr marL="971550" lvl="1" indent="-514350">
              <a:buAutoNum type="arabicPeriod"/>
              <a:defRPr/>
            </a:pPr>
            <a:r>
              <a:rPr lang="ko-KR" altLang="en-US"/>
              <a:t>그래서 재밌어</a:t>
            </a:r>
            <a:r>
              <a:rPr lang="en-US" altLang="ko-KR"/>
              <a:t>? </a:t>
            </a:r>
            <a:r>
              <a:rPr lang="ko-KR" altLang="en-US"/>
              <a:t>뭐가 재밌어</a:t>
            </a:r>
            <a:r>
              <a:rPr lang="en-US" altLang="ko-KR"/>
              <a:t>? + </a:t>
            </a:r>
            <a:r>
              <a:rPr lang="ko-KR" altLang="en-US"/>
              <a:t>수익성</a:t>
            </a:r>
            <a:endParaRPr lang="ko-KR" altLang="en-US"/>
          </a:p>
          <a:p>
            <a:pPr marL="971550" lvl="1" indent="-514350">
              <a:buAutoNum type="arabicPeriod"/>
              <a:defRPr/>
            </a:pPr>
            <a:r>
              <a:rPr lang="ko-KR" altLang="en-US"/>
              <a:t>매니악한</a:t>
            </a:r>
            <a:r>
              <a:rPr lang="en-US" altLang="ko-KR"/>
              <a:t>, </a:t>
            </a:r>
            <a:r>
              <a:rPr lang="ko-KR" altLang="en-US"/>
              <a:t>실패한 게임에 대한 포트폴리오는 설득력이 약하다</a:t>
            </a:r>
            <a:br>
              <a:rPr lang="en-US" altLang="ko-KR"/>
            </a:br>
            <a:r>
              <a:rPr lang="ko-KR" altLang="en-US"/>
              <a:t>따라서 성공한 게임을 분석하고</a:t>
            </a:r>
            <a:r>
              <a:rPr lang="en-US" altLang="ko-KR"/>
              <a:t>, </a:t>
            </a:r>
            <a:r>
              <a:rPr lang="ko-KR" altLang="en-US"/>
              <a:t>그 게임처럼 기획서 쓰기</a:t>
            </a:r>
            <a:endParaRPr lang="ko-KR" altLang="en-US"/>
          </a:p>
          <a:p>
            <a:pPr marL="514350" lvl="0" indent="-514350">
              <a:buAutoNum type="arabicPeriod"/>
              <a:defRPr/>
            </a:pPr>
            <a:r>
              <a:rPr lang="ko-KR" altLang="en-US"/>
              <a:t>시각적인 어필</a:t>
            </a:r>
            <a:endParaRPr lang="ko-KR" altLang="en-US"/>
          </a:p>
          <a:p>
            <a:pPr marL="971550" lvl="1" indent="-514350">
              <a:buAutoNum type="arabicPeriod"/>
              <a:defRPr/>
            </a:pPr>
            <a:r>
              <a:rPr lang="en-US" altLang="ko-KR"/>
              <a:t>Canva – ai </a:t>
            </a:r>
            <a:r>
              <a:rPr lang="ko-KR" altLang="en-US"/>
              <a:t>도구</a:t>
            </a:r>
            <a:endParaRPr lang="ko-KR" altLang="en-US"/>
          </a:p>
        </p:txBody>
      </p:sp>
      <p:sp>
        <p:nvSpPr>
          <p:cNvPr id="4" name="가로 글상자 3"/>
          <p:cNvSpPr txBox="1"/>
          <p:nvPr/>
        </p:nvSpPr>
        <p:spPr>
          <a:xfrm>
            <a:off x="7062569" y="944924"/>
            <a:ext cx="1961283" cy="643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11296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  <a:defRPr/>
            </a:pPr>
            <a:r>
              <a:rPr lang="en-US" altLang="ko-KR"/>
              <a:t>[</a:t>
            </a:r>
            <a:r>
              <a:rPr lang="ko-KR" altLang="en-US"/>
              <a:t>누군가를 설득하는 문서 적기</a:t>
            </a:r>
            <a:r>
              <a:rPr lang="en-US" altLang="ko-KR"/>
              <a:t>]</a:t>
            </a: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lvl="0">
              <a:buFontTx/>
              <a:buChar char="-"/>
              <a:defRPr/>
            </a:pPr>
            <a:r>
              <a:rPr lang="ko-KR" altLang="en-US"/>
              <a:t>문서의 톤 앤 매너를 맞추자</a:t>
            </a:r>
            <a:endParaRPr lang="ko-KR" altLang="en-US"/>
          </a:p>
          <a:p>
            <a:pPr lvl="0">
              <a:buFontTx/>
              <a:buChar char="-"/>
              <a:defRPr/>
            </a:pPr>
            <a:r>
              <a:rPr lang="ko-KR" altLang="en-US"/>
              <a:t>글자 크기를 맞추자</a:t>
            </a:r>
            <a:r>
              <a:rPr lang="en-US" altLang="ko-KR"/>
              <a:t>.(</a:t>
            </a:r>
            <a:r>
              <a:rPr lang="ko-KR" altLang="en-US"/>
              <a:t>최대 </a:t>
            </a:r>
            <a:r>
              <a:rPr lang="en-US" altLang="ko-KR"/>
              <a:t>3</a:t>
            </a:r>
            <a:r>
              <a:rPr lang="ko-KR" altLang="en-US"/>
              <a:t>가지</a:t>
            </a:r>
            <a:r>
              <a:rPr lang="en-US" altLang="ko-KR"/>
              <a:t>. </a:t>
            </a:r>
            <a:r>
              <a:rPr lang="ko-KR" altLang="en-US"/>
              <a:t>우리는 </a:t>
            </a:r>
            <a:r>
              <a:rPr lang="en-US" altLang="ko-KR"/>
              <a:t>30~40 </a:t>
            </a:r>
            <a:r>
              <a:rPr lang="ko-KR" altLang="en-US"/>
              <a:t>정도 크기</a:t>
            </a:r>
            <a:r>
              <a:rPr lang="en-US" altLang="ko-KR"/>
              <a:t>)</a:t>
            </a:r>
            <a:endParaRPr lang="en-US" altLang="ko-KR"/>
          </a:p>
          <a:p>
            <a:pPr lvl="0">
              <a:buFontTx/>
              <a:buChar char="-"/>
              <a:defRPr/>
            </a:pPr>
            <a:r>
              <a:rPr lang="ko-KR" altLang="en-US"/>
              <a:t>문서의 색감 </a:t>
            </a:r>
            <a:r>
              <a:rPr lang="en-US" altLang="ko-KR"/>
              <a:t>5</a:t>
            </a:r>
            <a:r>
              <a:rPr lang="ko-KR" altLang="en-US"/>
              <a:t>가지 고르개</a:t>
            </a:r>
            <a:r>
              <a:rPr lang="en-US" altLang="ko-KR"/>
              <a:t>(</a:t>
            </a:r>
            <a:r>
              <a:rPr lang="ko-KR" altLang="en-US"/>
              <a:t>채도를 기준으로</a:t>
            </a:r>
            <a:r>
              <a:rPr lang="en-US" altLang="ko-KR"/>
              <a:t>)</a:t>
            </a:r>
            <a:br>
              <a:rPr lang="en-US" altLang="ko-KR"/>
            </a:br>
            <a:r>
              <a:rPr lang="ko-KR" altLang="en-US"/>
              <a:t>흰색과 검정은 명도를 같게</a:t>
            </a:r>
            <a:endParaRPr lang="ko-KR" altLang="en-US"/>
          </a:p>
          <a:p>
            <a:pPr lvl="0">
              <a:buFontTx/>
              <a:buChar char="-"/>
              <a:defRPr/>
            </a:pPr>
            <a:endParaRPr lang="en-US" altLang="ko-KR"/>
          </a:p>
          <a:p>
            <a:pPr lvl="0">
              <a:buFontTx/>
              <a:buChar char="-"/>
              <a:defRPr/>
            </a:pPr>
            <a:r>
              <a:rPr lang="ko-KR" altLang="en-US"/>
              <a:t>이미지</a:t>
            </a:r>
            <a:r>
              <a:rPr lang="en-US" altLang="ko-KR"/>
              <a:t>, </a:t>
            </a:r>
            <a:r>
              <a:rPr lang="ko-KR" altLang="en-US"/>
              <a:t>제목</a:t>
            </a:r>
            <a:r>
              <a:rPr lang="en-US" altLang="ko-KR"/>
              <a:t>, </a:t>
            </a:r>
            <a:r>
              <a:rPr lang="ko-KR" altLang="en-US"/>
              <a:t>장르</a:t>
            </a:r>
            <a:endParaRPr lang="ko-KR" altLang="en-US"/>
          </a:p>
          <a:p>
            <a:pPr lvl="0">
              <a:buFontTx/>
              <a:buChar char="-"/>
              <a:defRPr/>
            </a:pPr>
            <a:r>
              <a:rPr lang="ko-KR" altLang="en-US"/>
              <a:t>제목</a:t>
            </a:r>
            <a:endParaRPr lang="ko-KR" altLang="en-US"/>
          </a:p>
          <a:p>
            <a:pPr lvl="0">
              <a:buFontTx/>
              <a:buChar char="-"/>
              <a:defRPr/>
            </a:pPr>
            <a:r>
              <a:rPr lang="en-US" altLang="ko-KR"/>
              <a:t>(</a:t>
            </a:r>
            <a:r>
              <a:rPr lang="ko-KR" altLang="en-US"/>
              <a:t>장르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가로 글상자 3"/>
          <p:cNvSpPr txBox="1"/>
          <p:nvPr/>
        </p:nvSpPr>
        <p:spPr>
          <a:xfrm>
            <a:off x="7062569" y="944924"/>
            <a:ext cx="1961283" cy="643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110223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d47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l="9580" r="9170"/>
          <a:stretch>
            <a:fillRect/>
          </a:stretch>
        </p:blipFill>
        <p:spPr>
          <a:xfrm>
            <a:off x="937364" y="857250"/>
            <a:ext cx="7419291" cy="5136433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9432753" y="4646342"/>
            <a:ext cx="474784" cy="474784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9432753" y="5371108"/>
            <a:ext cx="474784" cy="474784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432753" y="3197282"/>
            <a:ext cx="474784" cy="474784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432753" y="1747280"/>
            <a:ext cx="474784" cy="474784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432753" y="1022514"/>
            <a:ext cx="474784" cy="474784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432753" y="2472045"/>
            <a:ext cx="474784" cy="474784"/>
          </a:xfrm>
          <a:prstGeom prst="ellipse">
            <a:avLst/>
          </a:prstGeom>
          <a:solidFill>
            <a:srgbClr val="49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53295" y="-197433"/>
            <a:ext cx="1179457" cy="1119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  <a:endParaRPr lang="ko-KR" altLang="en-US"/>
          </a:p>
          <a:p>
            <a:pPr lvl="0">
              <a:defRPr/>
            </a:pPr>
            <a:r>
              <a:rPr lang="ko-KR" altLang="en-US" sz="2600"/>
              <a:t>ㄱ </a:t>
            </a:r>
            <a:r>
              <a:rPr lang="en-US" altLang="ko-KR" sz="2600"/>
              <a:t>(35)</a:t>
            </a:r>
            <a:endParaRPr lang="en-US" altLang="ko-KR" sz="2600"/>
          </a:p>
          <a:p>
            <a:pPr lvl="0">
              <a:defRPr/>
            </a:pPr>
            <a:r>
              <a:rPr lang="ko-KR" altLang="en-US" sz="1400"/>
              <a:t>ㄱ </a:t>
            </a:r>
            <a:r>
              <a:rPr lang="en-US" altLang="ko-KR" sz="1400"/>
              <a:t>(19)</a:t>
            </a:r>
            <a:endParaRPr lang="en-US" altLang="ko-KR" sz="1400"/>
          </a:p>
          <a:p>
            <a:pPr lvl="0">
              <a:defRPr/>
            </a:pPr>
            <a:r>
              <a:rPr lang="ko-KR" altLang="en-US" sz="900"/>
              <a:t>ㄱ </a:t>
            </a:r>
            <a:r>
              <a:rPr lang="en-US" altLang="ko-KR" sz="900"/>
              <a:t>(12)</a:t>
            </a:r>
            <a:endParaRPr lang="en-US" altLang="ko-KR" sz="900"/>
          </a:p>
        </p:txBody>
      </p:sp>
      <p:sp>
        <p:nvSpPr>
          <p:cNvPr id="14" name="타원 13"/>
          <p:cNvSpPr/>
          <p:nvPr/>
        </p:nvSpPr>
        <p:spPr>
          <a:xfrm>
            <a:off x="9432753" y="3921576"/>
            <a:ext cx="474784" cy="474784"/>
          </a:xfrm>
          <a:prstGeom prst="ellipse">
            <a:avLst/>
          </a:prstGeom>
          <a:solidFill>
            <a:srgbClr val="706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435331" y="5371108"/>
            <a:ext cx="474784" cy="474784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가로 글상자 26"/>
          <p:cNvSpPr txBox="1"/>
          <p:nvPr/>
        </p:nvSpPr>
        <p:spPr>
          <a:xfrm>
            <a:off x="7182717" y="6205321"/>
            <a:ext cx="1961283" cy="64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  <a:endParaRPr lang="ko-KR" altLang="en-US"/>
          </a:p>
        </p:txBody>
      </p:sp>
      <p:sp>
        <p:nvSpPr>
          <p:cNvPr id="28" name="가로 글상자 27"/>
          <p:cNvSpPr txBox="1"/>
          <p:nvPr/>
        </p:nvSpPr>
        <p:spPr>
          <a:xfrm>
            <a:off x="3426857" y="1259907"/>
            <a:ext cx="2440304" cy="490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xmlns:mc="http://schemas.openxmlformats.org/markup-compatibility/2006" xmlns:hp="http://schemas.haansoft.com/office/presentation/8.0" lang="ko-KR" altLang="en-US" sz="2600" b="1" mc:Ignorable="hp" hp:hslEmbossed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넌 착해</a:t>
            </a:r>
            <a:r>
              <a:rPr xmlns:mc="http://schemas.openxmlformats.org/markup-compatibility/2006" xmlns:hp="http://schemas.haansoft.com/office/presentation/8.0" lang="en-US" altLang="ko-KR" sz="2600" b="1" mc:Ignorable="hp" hp:hslEmbossed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!</a:t>
            </a:r>
            <a:endParaRPr xmlns:mc="http://schemas.openxmlformats.org/markup-compatibility/2006" xmlns:hp="http://schemas.haansoft.com/office/presentation/8.0" lang="en-US" altLang="ko-KR" sz="2600" b="1" mc:Ignorable="hp" hp:hslEmbossed="0">
              <a:solidFill>
                <a:srgbClr val="dedbd2"/>
              </a:solidFill>
            </a:endParaRPr>
          </a:p>
        </p:txBody>
      </p:sp>
      <p:sp>
        <p:nvSpPr>
          <p:cNvPr id="29" name="가로 글상자 28"/>
          <p:cNvSpPr txBox="1"/>
          <p:nvPr/>
        </p:nvSpPr>
        <p:spPr>
          <a:xfrm>
            <a:off x="6639700" y="5557351"/>
            <a:ext cx="2383416" cy="298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>
                <a:solidFill>
                  <a:srgbClr val="706e89"/>
                </a:solidFill>
              </a:rPr>
              <a:t>내러티브 중심 어드벤처</a:t>
            </a:r>
            <a:endParaRPr lang="en-US" altLang="ko-KR" sz="1400">
              <a:solidFill>
                <a:srgbClr val="706e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11450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3e3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9432753" y="4646342"/>
            <a:ext cx="474784" cy="474784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9432753" y="5371108"/>
            <a:ext cx="474784" cy="474784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432753" y="3197282"/>
            <a:ext cx="474784" cy="474784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432753" y="1747280"/>
            <a:ext cx="474784" cy="474784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432753" y="1022514"/>
            <a:ext cx="474784" cy="474784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432753" y="2472045"/>
            <a:ext cx="474784" cy="474784"/>
          </a:xfrm>
          <a:prstGeom prst="ellipse">
            <a:avLst/>
          </a:prstGeom>
          <a:solidFill>
            <a:srgbClr val="49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01343" y="-301342"/>
            <a:ext cx="1497679" cy="1194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  <a:endParaRPr lang="ko-KR" altLang="en-US"/>
          </a:p>
          <a:p>
            <a:pPr lvl="0">
              <a:defRPr/>
            </a:pPr>
            <a:r>
              <a:rPr lang="ko-KR" altLang="en-US" sz="3000"/>
              <a:t>ㄱ </a:t>
            </a:r>
            <a:r>
              <a:rPr lang="en-US" altLang="ko-KR" sz="3000"/>
              <a:t>(40)</a:t>
            </a:r>
            <a:endParaRPr lang="en-US" altLang="ko-KR" sz="3000"/>
          </a:p>
          <a:p>
            <a:pPr lvl="0">
              <a:defRPr/>
            </a:pPr>
            <a:r>
              <a:rPr lang="ko-KR" altLang="en-US" sz="1500"/>
              <a:t>ㄱ </a:t>
            </a:r>
            <a:r>
              <a:rPr lang="en-US" altLang="ko-KR" sz="1500"/>
              <a:t>(21)</a:t>
            </a:r>
            <a:endParaRPr lang="en-US" altLang="ko-KR" sz="1500"/>
          </a:p>
          <a:p>
            <a:pPr lvl="0">
              <a:defRPr/>
            </a:pPr>
            <a:r>
              <a:rPr lang="ko-KR" altLang="en-US" sz="900"/>
              <a:t>ㄱ </a:t>
            </a:r>
            <a:r>
              <a:rPr lang="en-US" altLang="ko-KR" sz="900"/>
              <a:t>(12)</a:t>
            </a:r>
            <a:endParaRPr lang="en-US" altLang="ko-KR" sz="900"/>
          </a:p>
        </p:txBody>
      </p:sp>
      <p:sp>
        <p:nvSpPr>
          <p:cNvPr id="14" name="타원 13"/>
          <p:cNvSpPr/>
          <p:nvPr/>
        </p:nvSpPr>
        <p:spPr>
          <a:xfrm>
            <a:off x="9432753" y="3921576"/>
            <a:ext cx="474784" cy="474784"/>
          </a:xfrm>
          <a:prstGeom prst="ellipse">
            <a:avLst/>
          </a:prstGeom>
          <a:solidFill>
            <a:srgbClr val="706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435331" y="5371108"/>
            <a:ext cx="474784" cy="474784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3351848" y="1195137"/>
            <a:ext cx="2440304" cy="546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xmlns:mc="http://schemas.openxmlformats.org/markup-compatibility/2006" xmlns:hp="http://schemas.haansoft.com/office/presentation/8.0" lang="ko-KR" altLang="en-US" sz="3000" b="1" mc:Ignorable="hp" hp:hslEmbossed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넌 착해</a:t>
            </a:r>
            <a:r>
              <a:rPr xmlns:mc="http://schemas.openxmlformats.org/markup-compatibility/2006" xmlns:hp="http://schemas.haansoft.com/office/presentation/8.0" lang="en-US" altLang="ko-KR" sz="3000" b="1" mc:Ignorable="hp" hp:hslEmbossed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!</a:t>
            </a:r>
            <a:endParaRPr xmlns:mc="http://schemas.openxmlformats.org/markup-compatibility/2006" xmlns:hp="http://schemas.haansoft.com/office/presentation/8.0" lang="en-US" altLang="ko-KR" sz="3000" b="1" mc:Ignorable="hp" hp:hslEmbossed="0">
              <a:solidFill>
                <a:srgbClr val="dedbd2"/>
              </a:solidFill>
            </a:endParaRPr>
          </a:p>
        </p:txBody>
      </p:sp>
      <p:sp>
        <p:nvSpPr>
          <p:cNvPr id="26" name="가로 글상자 25"/>
          <p:cNvSpPr txBox="1"/>
          <p:nvPr/>
        </p:nvSpPr>
        <p:spPr>
          <a:xfrm>
            <a:off x="6556014" y="5542901"/>
            <a:ext cx="2383415" cy="313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>
                <a:solidFill>
                  <a:srgbClr val="dedbd2"/>
                </a:solidFill>
              </a:rPr>
              <a:t>(</a:t>
            </a:r>
            <a:r>
              <a:rPr lang="ko-KR" altLang="en-US" sz="1500">
                <a:solidFill>
                  <a:srgbClr val="dedbd2"/>
                </a:solidFill>
              </a:rPr>
              <a:t>내러티브 중심 어드벤처</a:t>
            </a:r>
            <a:r>
              <a:rPr lang="en-US" altLang="ko-KR" sz="1500">
                <a:solidFill>
                  <a:srgbClr val="dedbd2"/>
                </a:solidFill>
              </a:rPr>
              <a:t>)</a:t>
            </a:r>
            <a:endParaRPr lang="en-US" altLang="ko-KR" sz="1500">
              <a:solidFill>
                <a:srgbClr val="dedbd2"/>
              </a:solidFill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7182717" y="6205321"/>
            <a:ext cx="1961283" cy="64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8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857250"/>
            <a:ext cx="9144000" cy="514350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9432753" y="4646342"/>
            <a:ext cx="474784" cy="474784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9432753" y="5371108"/>
            <a:ext cx="474784" cy="474784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432753" y="3197282"/>
            <a:ext cx="474784" cy="474784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432753" y="1747280"/>
            <a:ext cx="474784" cy="474784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432753" y="1022514"/>
            <a:ext cx="474784" cy="474784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432753" y="2472045"/>
            <a:ext cx="474784" cy="474784"/>
          </a:xfrm>
          <a:prstGeom prst="ellipse">
            <a:avLst/>
          </a:prstGeom>
          <a:solidFill>
            <a:srgbClr val="49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01343" y="-301342"/>
            <a:ext cx="1497679" cy="1194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  <a:endParaRPr lang="ko-KR" altLang="en-US"/>
          </a:p>
          <a:p>
            <a:pPr lvl="0">
              <a:defRPr/>
            </a:pPr>
            <a:r>
              <a:rPr lang="ko-KR" altLang="en-US" sz="3000"/>
              <a:t>ㄱ </a:t>
            </a:r>
            <a:r>
              <a:rPr lang="en-US" altLang="ko-KR" sz="3000"/>
              <a:t>(40)</a:t>
            </a:r>
            <a:endParaRPr lang="en-US" altLang="ko-KR" sz="3000"/>
          </a:p>
          <a:p>
            <a:pPr lvl="0">
              <a:defRPr/>
            </a:pPr>
            <a:r>
              <a:rPr lang="ko-KR" altLang="en-US" sz="1500"/>
              <a:t>ㄱ </a:t>
            </a:r>
            <a:r>
              <a:rPr lang="en-US" altLang="ko-KR" sz="1500"/>
              <a:t>(21)</a:t>
            </a:r>
            <a:endParaRPr lang="en-US" altLang="ko-KR" sz="1500"/>
          </a:p>
          <a:p>
            <a:pPr lvl="0">
              <a:defRPr/>
            </a:pPr>
            <a:r>
              <a:rPr lang="ko-KR" altLang="en-US" sz="900"/>
              <a:t>ㄱ </a:t>
            </a:r>
            <a:r>
              <a:rPr lang="en-US" altLang="ko-KR" sz="900"/>
              <a:t>(12)</a:t>
            </a:r>
            <a:endParaRPr lang="en-US" altLang="ko-KR" sz="900"/>
          </a:p>
        </p:txBody>
      </p:sp>
      <p:sp>
        <p:nvSpPr>
          <p:cNvPr id="14" name="타원 13"/>
          <p:cNvSpPr/>
          <p:nvPr/>
        </p:nvSpPr>
        <p:spPr>
          <a:xfrm>
            <a:off x="9432753" y="3921576"/>
            <a:ext cx="474784" cy="474784"/>
          </a:xfrm>
          <a:prstGeom prst="ellipse">
            <a:avLst/>
          </a:prstGeom>
          <a:solidFill>
            <a:srgbClr val="706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435331" y="5371108"/>
            <a:ext cx="474784" cy="474784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3351848" y="1195137"/>
            <a:ext cx="2440304" cy="546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xmlns:mc="http://schemas.openxmlformats.org/markup-compatibility/2006" xmlns:hp="http://schemas.haansoft.com/office/presentation/8.0" lang="ko-KR" altLang="en-US" sz="3000" b="1" mc:Ignorable="hp" hp:hslEmbossed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넌 착해</a:t>
            </a:r>
            <a:r>
              <a:rPr xmlns:mc="http://schemas.openxmlformats.org/markup-compatibility/2006" xmlns:hp="http://schemas.haansoft.com/office/presentation/8.0" lang="en-US" altLang="ko-KR" sz="3000" b="1" mc:Ignorable="hp" hp:hslEmbossed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!</a:t>
            </a:r>
            <a:endParaRPr xmlns:mc="http://schemas.openxmlformats.org/markup-compatibility/2006" xmlns:hp="http://schemas.haansoft.com/office/presentation/8.0" lang="en-US" altLang="ko-KR" sz="3000" b="1" mc:Ignorable="hp" hp:hslEmbossed="0">
              <a:solidFill>
                <a:srgbClr val="dedbd2"/>
              </a:solidFill>
            </a:endParaRPr>
          </a:p>
        </p:txBody>
      </p:sp>
      <p:sp>
        <p:nvSpPr>
          <p:cNvPr id="26" name="가로 글상자 25"/>
          <p:cNvSpPr txBox="1"/>
          <p:nvPr/>
        </p:nvSpPr>
        <p:spPr>
          <a:xfrm>
            <a:off x="6566767" y="5534269"/>
            <a:ext cx="2383416" cy="312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rgbClr val="a58741"/>
                </a:solidFill>
              </a:rPr>
              <a:t>내러티브 중심 어드벤처</a:t>
            </a:r>
            <a:endParaRPr lang="en-US" altLang="ko-KR" sz="1500">
              <a:solidFill>
                <a:srgbClr val="a58741"/>
              </a:solidFill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7182717" y="6205321"/>
            <a:ext cx="1961283" cy="64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22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9432753" y="4646342"/>
            <a:ext cx="474784" cy="474784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9432753" y="5371108"/>
            <a:ext cx="474784" cy="474784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432753" y="3197282"/>
            <a:ext cx="474784" cy="474784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432753" y="1747280"/>
            <a:ext cx="474784" cy="474784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432753" y="1022514"/>
            <a:ext cx="474784" cy="474784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432753" y="2472045"/>
            <a:ext cx="474784" cy="474784"/>
          </a:xfrm>
          <a:prstGeom prst="ellipse">
            <a:avLst/>
          </a:prstGeom>
          <a:solidFill>
            <a:srgbClr val="49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01343" y="-301342"/>
            <a:ext cx="1497679" cy="1194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  <a:endParaRPr lang="ko-KR" altLang="en-US"/>
          </a:p>
          <a:p>
            <a:pPr lvl="0">
              <a:defRPr/>
            </a:pPr>
            <a:r>
              <a:rPr lang="ko-KR" altLang="en-US" sz="3000"/>
              <a:t>ㄱ </a:t>
            </a:r>
            <a:r>
              <a:rPr lang="en-US" altLang="ko-KR" sz="3000"/>
              <a:t>(40)</a:t>
            </a:r>
            <a:endParaRPr lang="en-US" altLang="ko-KR" sz="3000"/>
          </a:p>
          <a:p>
            <a:pPr lvl="0">
              <a:defRPr/>
            </a:pPr>
            <a:r>
              <a:rPr lang="ko-KR" altLang="en-US" sz="1500"/>
              <a:t>ㄱ </a:t>
            </a:r>
            <a:r>
              <a:rPr lang="en-US" altLang="ko-KR" sz="1500"/>
              <a:t>(21)</a:t>
            </a:r>
            <a:endParaRPr lang="en-US" altLang="ko-KR" sz="1500"/>
          </a:p>
          <a:p>
            <a:pPr lvl="0">
              <a:defRPr/>
            </a:pPr>
            <a:r>
              <a:rPr lang="ko-KR" altLang="en-US" sz="900"/>
              <a:t>ㄱ </a:t>
            </a:r>
            <a:r>
              <a:rPr lang="en-US" altLang="ko-KR" sz="900"/>
              <a:t>(12)</a:t>
            </a:r>
            <a:endParaRPr lang="en-US" altLang="ko-KR" sz="900"/>
          </a:p>
        </p:txBody>
      </p:sp>
      <p:sp>
        <p:nvSpPr>
          <p:cNvPr id="14" name="타원 13"/>
          <p:cNvSpPr/>
          <p:nvPr/>
        </p:nvSpPr>
        <p:spPr>
          <a:xfrm>
            <a:off x="9432753" y="3921576"/>
            <a:ext cx="474784" cy="474784"/>
          </a:xfrm>
          <a:prstGeom prst="ellipse">
            <a:avLst/>
          </a:prstGeom>
          <a:solidFill>
            <a:srgbClr val="706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435331" y="5371108"/>
            <a:ext cx="474784" cy="474784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3351848" y="1195137"/>
            <a:ext cx="2440304" cy="546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xmlns:mc="http://schemas.openxmlformats.org/markup-compatibility/2006" xmlns:hp="http://schemas.haansoft.com/office/presentation/8.0" lang="ko-KR" altLang="en-US" sz="3000" b="1" mc:Ignorable="hp" hp:hslEmbossed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넌 착해</a:t>
            </a:r>
            <a:r>
              <a:rPr xmlns:mc="http://schemas.openxmlformats.org/markup-compatibility/2006" xmlns:hp="http://schemas.haansoft.com/office/presentation/8.0" lang="en-US" altLang="ko-KR" sz="3000" b="1" mc:Ignorable="hp" hp:hslEmbossed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!</a:t>
            </a:r>
            <a:endParaRPr xmlns:mc="http://schemas.openxmlformats.org/markup-compatibility/2006" xmlns:hp="http://schemas.haansoft.com/office/presentation/8.0" lang="en-US" altLang="ko-KR" sz="3000" b="1" mc:Ignorable="hp" hp:hslEmbossed="0">
              <a:solidFill>
                <a:srgbClr val="dedbd2"/>
              </a:solidFill>
            </a:endParaRPr>
          </a:p>
        </p:txBody>
      </p:sp>
      <p:sp>
        <p:nvSpPr>
          <p:cNvPr id="26" name="가로 글상자 25"/>
          <p:cNvSpPr txBox="1"/>
          <p:nvPr/>
        </p:nvSpPr>
        <p:spPr>
          <a:xfrm>
            <a:off x="6566767" y="5534269"/>
            <a:ext cx="2383416" cy="312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rgbClr val="a58741"/>
                </a:solidFill>
              </a:rPr>
              <a:t>내러티브 중심 어드벤처</a:t>
            </a:r>
            <a:endParaRPr lang="en-US" altLang="ko-KR" sz="1500">
              <a:solidFill>
                <a:srgbClr val="a58741"/>
              </a:solidFill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7182717" y="6205321"/>
            <a:ext cx="1961283" cy="64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25370" b="28700"/>
          <a:stretch>
            <a:fillRect/>
          </a:stretch>
        </p:blipFill>
        <p:spPr>
          <a:xfrm>
            <a:off x="0" y="857250"/>
            <a:ext cx="2893218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6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410314"/>
            <a:ext cx="7886700" cy="4079658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en-US" altLang="ko-KR"/>
              <a:t>[</a:t>
            </a:r>
            <a:r>
              <a:rPr lang="ko-KR" altLang="en-US"/>
              <a:t>오늘 할 것</a:t>
            </a:r>
            <a:r>
              <a:rPr lang="en-US" altLang="ko-KR"/>
              <a:t>]</a:t>
            </a: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lvl="0">
              <a:buFontTx/>
              <a:buChar char="-"/>
              <a:defRPr/>
            </a:pPr>
            <a:r>
              <a:rPr lang="ko-KR" altLang="en-US"/>
              <a:t>게임 제목</a:t>
            </a:r>
            <a:endParaRPr lang="ko-KR" altLang="en-US"/>
          </a:p>
          <a:p>
            <a:pPr lvl="0">
              <a:buFontTx/>
              <a:buChar char="-"/>
              <a:defRPr/>
            </a:pPr>
            <a:r>
              <a:rPr lang="ko-KR" altLang="en-US"/>
              <a:t>게임의 장르 명시하기</a:t>
            </a:r>
            <a:endParaRPr lang="ko-KR" altLang="en-US"/>
          </a:p>
        </p:txBody>
      </p:sp>
      <p:sp>
        <p:nvSpPr>
          <p:cNvPr id="4" name="가로 글상자 3"/>
          <p:cNvSpPr txBox="1"/>
          <p:nvPr/>
        </p:nvSpPr>
        <p:spPr>
          <a:xfrm>
            <a:off x="7062569" y="944924"/>
            <a:ext cx="1961283" cy="643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17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5440" t="8910" r="34980" b="21590"/>
          <a:stretch>
            <a:fillRect/>
          </a:stretch>
        </p:blipFill>
        <p:spPr>
          <a:xfrm>
            <a:off x="1600200" y="1076324"/>
            <a:ext cx="5858636" cy="46196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5275" y="1076324"/>
            <a:ext cx="2962275" cy="902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선생님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포트폴리오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캡쳐본</a:t>
            </a:r>
            <a:endParaRPr lang="ko-KR" altLang="en-US"/>
          </a:p>
        </p:txBody>
      </p:sp>
      <p:sp>
        <p:nvSpPr>
          <p:cNvPr id="8" name="가로 글상자 3"/>
          <p:cNvSpPr txBox="1"/>
          <p:nvPr/>
        </p:nvSpPr>
        <p:spPr>
          <a:xfrm>
            <a:off x="7062569" y="944924"/>
            <a:ext cx="1961283" cy="643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1.14.</a:t>
            </a:r>
            <a:r>
              <a:rPr lang="ko-KR" altLang="en-US"/>
              <a:t>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237704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0990" r="53960" b="26050"/>
          <a:stretch>
            <a:fillRect/>
          </a:stretch>
        </p:blipFill>
        <p:spPr>
          <a:xfrm>
            <a:off x="1414462" y="933450"/>
            <a:ext cx="6315075" cy="4857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5275" y="1076324"/>
            <a:ext cx="2962275" cy="902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내가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만들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내용</a:t>
            </a:r>
            <a:endParaRPr lang="ko-KR" altLang="en-US"/>
          </a:p>
        </p:txBody>
      </p:sp>
      <p:sp>
        <p:nvSpPr>
          <p:cNvPr id="7" name="가로 글상자 3"/>
          <p:cNvSpPr txBox="1"/>
          <p:nvPr/>
        </p:nvSpPr>
        <p:spPr>
          <a:xfrm>
            <a:off x="7062569" y="944924"/>
            <a:ext cx="1961283" cy="643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1.14.</a:t>
            </a:r>
            <a:r>
              <a:rPr lang="ko-KR" altLang="en-US"/>
              <a:t>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416976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메인 제목 </a:t>
            </a:r>
            <a:r>
              <a:rPr lang="en-US" altLang="ko-KR"/>
              <a:t>+ </a:t>
            </a:r>
            <a:r>
              <a:rPr lang="ko-KR" altLang="en-US"/>
              <a:t>부제</a:t>
            </a:r>
            <a:r>
              <a:rPr lang="en-US" altLang="ko-KR"/>
              <a:t>(</a:t>
            </a:r>
            <a:r>
              <a:rPr lang="ko-KR" altLang="en-US"/>
              <a:t>있으면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슬로건</a:t>
            </a:r>
            <a:r>
              <a:rPr lang="en-US" altLang="ko-KR"/>
              <a:t>(Slogan)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게임</a:t>
            </a:r>
            <a:r>
              <a:rPr lang="en-US" altLang="ko-KR"/>
              <a:t> </a:t>
            </a:r>
            <a:r>
              <a:rPr lang="ko-KR" altLang="en-US"/>
              <a:t>장르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플랫폼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시나리오</a:t>
            </a:r>
            <a:r>
              <a:rPr lang="en-US" altLang="ko-KR"/>
              <a:t>(Scenario) : </a:t>
            </a:r>
            <a:r>
              <a:rPr lang="ko-KR" altLang="en-US"/>
              <a:t>바쁠때 잠시 걸음을 멈추고 읽을 수 있는 양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재미요소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헌팅 트로피</a:t>
            </a:r>
            <a:endParaRPr lang="ko-KR" altLang="en-US"/>
          </a:p>
        </p:txBody>
      </p:sp>
      <p:sp>
        <p:nvSpPr>
          <p:cNvPr id="4" name="가로 글상자 3"/>
          <p:cNvSpPr txBox="1"/>
          <p:nvPr/>
        </p:nvSpPr>
        <p:spPr>
          <a:xfrm>
            <a:off x="7062569" y="944924"/>
            <a:ext cx="1961283" cy="643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1.14.</a:t>
            </a:r>
            <a:r>
              <a:rPr lang="ko-KR" altLang="en-US"/>
              <a:t>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076182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20628"/>
            <a:ext cx="7886700" cy="4169343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  <a:defRPr/>
            </a:pPr>
            <a:r>
              <a:rPr lang="en-US" altLang="ko-KR"/>
              <a:t>[</a:t>
            </a:r>
            <a:r>
              <a:rPr lang="ko-KR" altLang="en-US"/>
              <a:t>게임이란</a:t>
            </a:r>
            <a:r>
              <a:rPr lang="en-US" altLang="ko-KR"/>
              <a:t>?]</a:t>
            </a: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대표 이미지 </a:t>
            </a:r>
            <a:r>
              <a:rPr lang="en-US" altLang="ko-KR"/>
              <a:t>: </a:t>
            </a:r>
            <a:r>
              <a:rPr lang="ko-KR" altLang="en-US"/>
              <a:t>주변 사람들의 기대 속에 고뇌하는 주인공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이야기 목적 </a:t>
            </a:r>
            <a:r>
              <a:rPr lang="en-US" altLang="ko-KR"/>
              <a:t>: </a:t>
            </a:r>
            <a:r>
              <a:rPr lang="ko-KR" altLang="en-US"/>
              <a:t>‘착함’이라는 사회적 기대 속에서</a:t>
            </a:r>
            <a:r>
              <a:rPr lang="en-US" altLang="ko-KR"/>
              <a:t>,</a:t>
            </a:r>
            <a:r>
              <a:rPr lang="ko-KR" altLang="en-US"/>
              <a:t> 한 사람이 어떤 선택을 하게 되는지를 다루는 내러티브 게임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플레이 목적 </a:t>
            </a:r>
            <a:r>
              <a:rPr lang="en-US" altLang="ko-KR"/>
              <a:t>: </a:t>
            </a:r>
            <a:r>
              <a:rPr lang="ko-KR" altLang="en-US"/>
              <a:t>플레이어는 화면을 터치하거나 가상 방향키를 통해 캐릭터를 이동</a:t>
            </a:r>
            <a:r>
              <a:rPr lang="en-US" altLang="ko-KR"/>
              <a:t>.</a:t>
            </a:r>
            <a:r>
              <a:rPr lang="ko-KR" altLang="en-US"/>
              <a:t> NPC와 오브젝트를 터치해 대화하거나 조사를 진행</a:t>
            </a:r>
            <a:r>
              <a:rPr lang="en-US" altLang="ko-KR"/>
              <a:t>.</a:t>
            </a:r>
            <a:r>
              <a:rPr lang="ko-KR" altLang="en-US"/>
              <a:t> 중요한 순간에는 선택지가 제시되며, 선택에 따라 이야기와 결말이 변화</a:t>
            </a:r>
            <a:endParaRPr lang="en-US" altLang="ko-KR"/>
          </a:p>
        </p:txBody>
      </p:sp>
      <p:sp>
        <p:nvSpPr>
          <p:cNvPr id="4" name="가로 글상자 3"/>
          <p:cNvSpPr txBox="1"/>
          <p:nvPr/>
        </p:nvSpPr>
        <p:spPr>
          <a:xfrm>
            <a:off x="7062569" y="944924"/>
            <a:ext cx="1961283" cy="643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033113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400175"/>
            <a:ext cx="7886700" cy="4089797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Grok(</a:t>
            </a:r>
            <a:r>
              <a:rPr lang="ko-KR" altLang="en-US"/>
              <a:t>그록</a:t>
            </a:r>
            <a:r>
              <a:rPr lang="en-US" altLang="ko-KR"/>
              <a:t>) ; AI </a:t>
            </a:r>
            <a:r>
              <a:rPr lang="ko-KR" altLang="en-US"/>
              <a:t>툴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나의 오리지널리티와 설계를 명확히 가지면</a:t>
            </a:r>
            <a:r>
              <a:rPr lang="en-US" altLang="ko-KR"/>
              <a:t>, </a:t>
            </a:r>
            <a:r>
              <a:rPr lang="ko-KR" altLang="en-US"/>
              <a:t>내가 게임을 만들 수 있다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가로 글상자 3"/>
          <p:cNvSpPr txBox="1"/>
          <p:nvPr/>
        </p:nvSpPr>
        <p:spPr>
          <a:xfrm>
            <a:off x="7062569" y="944924"/>
            <a:ext cx="1961283" cy="643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1.14.</a:t>
            </a:r>
            <a:r>
              <a:rPr lang="ko-KR" altLang="en-US"/>
              <a:t>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467153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d47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9432753" y="4646342"/>
            <a:ext cx="474784" cy="474784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9432753" y="5371108"/>
            <a:ext cx="474784" cy="474784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432753" y="3197282"/>
            <a:ext cx="474784" cy="474784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432753" y="1747280"/>
            <a:ext cx="474784" cy="474784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432753" y="1022514"/>
            <a:ext cx="474784" cy="474784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432753" y="2472045"/>
            <a:ext cx="474784" cy="474784"/>
          </a:xfrm>
          <a:prstGeom prst="ellipse">
            <a:avLst/>
          </a:prstGeom>
          <a:solidFill>
            <a:srgbClr val="778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53295" y="-197433"/>
            <a:ext cx="1179457" cy="1119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  <a:endParaRPr lang="ko-KR" altLang="en-US"/>
          </a:p>
          <a:p>
            <a:pPr lvl="0">
              <a:defRPr/>
            </a:pPr>
            <a:r>
              <a:rPr lang="ko-KR" altLang="en-US" sz="2600"/>
              <a:t>ㄱ </a:t>
            </a:r>
            <a:r>
              <a:rPr lang="en-US" altLang="ko-KR" sz="2600"/>
              <a:t>(35)</a:t>
            </a:r>
            <a:endParaRPr lang="en-US" altLang="ko-KR" sz="2600"/>
          </a:p>
          <a:p>
            <a:pPr lvl="0">
              <a:defRPr/>
            </a:pPr>
            <a:r>
              <a:rPr lang="ko-KR" altLang="en-US" sz="1400"/>
              <a:t>ㄱ </a:t>
            </a:r>
            <a:r>
              <a:rPr lang="en-US" altLang="ko-KR" sz="1400"/>
              <a:t>(19)</a:t>
            </a:r>
            <a:endParaRPr lang="en-US" altLang="ko-KR" sz="1400"/>
          </a:p>
          <a:p>
            <a:pPr lvl="0">
              <a:defRPr/>
            </a:pPr>
            <a:r>
              <a:rPr lang="ko-KR" altLang="en-US" sz="900"/>
              <a:t>ㄱ </a:t>
            </a:r>
            <a:r>
              <a:rPr lang="en-US" altLang="ko-KR" sz="900"/>
              <a:t>(12)</a:t>
            </a:r>
            <a:endParaRPr lang="en-US" altLang="ko-KR" sz="900"/>
          </a:p>
        </p:txBody>
      </p:sp>
      <p:sp>
        <p:nvSpPr>
          <p:cNvPr id="14" name="타원 13"/>
          <p:cNvSpPr/>
          <p:nvPr/>
        </p:nvSpPr>
        <p:spPr>
          <a:xfrm>
            <a:off x="9432753" y="3921576"/>
            <a:ext cx="474784" cy="474784"/>
          </a:xfrm>
          <a:prstGeom prst="ellipse">
            <a:avLst/>
          </a:prstGeom>
          <a:solidFill>
            <a:srgbClr val="aab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435331" y="5371108"/>
            <a:ext cx="474784" cy="474784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가로 글상자 25"/>
          <p:cNvSpPr txBox="1"/>
          <p:nvPr/>
        </p:nvSpPr>
        <p:spPr>
          <a:xfrm>
            <a:off x="626478" y="2042982"/>
            <a:ext cx="4541750" cy="3241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 b="1">
                <a:solidFill>
                  <a:srgbClr val="aab3d9"/>
                </a:solidFill>
              </a:rPr>
              <a:t>[</a:t>
            </a:r>
            <a:r>
              <a:rPr lang="ko-KR" altLang="en-US" sz="900" b="1">
                <a:solidFill>
                  <a:srgbClr val="aab3d9"/>
                </a:solidFill>
              </a:rPr>
              <a:t>슬로건</a:t>
            </a:r>
            <a:r>
              <a:rPr lang="en-US" altLang="ko-KR" sz="900" b="1">
                <a:solidFill>
                  <a:srgbClr val="aab3d9"/>
                </a:solidFill>
              </a:rPr>
              <a:t>]</a:t>
            </a:r>
            <a:r>
              <a:rPr lang="ko-KR" altLang="en-US" sz="900" b="1">
                <a:solidFill>
                  <a:srgbClr val="aab3d9"/>
                </a:solidFill>
              </a:rPr>
              <a:t>   </a:t>
            </a:r>
            <a:r>
              <a:rPr lang="en-US" altLang="ko-KR" sz="900" b="1">
                <a:solidFill>
                  <a:srgbClr val="aab3d9"/>
                </a:solidFill>
              </a:rPr>
              <a:t>Chosen — or choosing?</a:t>
            </a:r>
            <a:endParaRPr lang="en-US" altLang="ko-KR" sz="900" b="1">
              <a:solidFill>
                <a:srgbClr val="aab3d9"/>
              </a:solidFill>
            </a:endParaRPr>
          </a:p>
          <a:p>
            <a:pPr lvl="0">
              <a:defRPr/>
            </a:pPr>
            <a:endParaRPr lang="en-US" altLang="ko-KR" sz="900" b="1">
              <a:solidFill>
                <a:srgbClr val="aab3d9"/>
              </a:solidFill>
            </a:endParaRPr>
          </a:p>
          <a:p>
            <a:pPr lvl="0">
              <a:defRPr/>
            </a:pPr>
            <a:endParaRPr lang="en-US" altLang="ko-KR" sz="900" b="1">
              <a:solidFill>
                <a:srgbClr val="a58741"/>
              </a:solidFill>
            </a:endParaRPr>
          </a:p>
          <a:p>
            <a:pPr lvl="0">
              <a:defRPr/>
            </a:pPr>
            <a:r>
              <a:rPr lang="en-US" altLang="ko-KR" sz="900" b="1">
                <a:solidFill>
                  <a:srgbClr val="778161"/>
                </a:solidFill>
              </a:rPr>
              <a:t>[</a:t>
            </a:r>
            <a:r>
              <a:rPr lang="ko-KR" altLang="en-US" sz="900" b="1">
                <a:solidFill>
                  <a:srgbClr val="778161"/>
                </a:solidFill>
              </a:rPr>
              <a:t>플랫폼</a:t>
            </a:r>
            <a:r>
              <a:rPr lang="en-US" altLang="ko-KR" sz="900" b="1">
                <a:solidFill>
                  <a:srgbClr val="778161"/>
                </a:solidFill>
              </a:rPr>
              <a:t>]   Android</a:t>
            </a:r>
            <a:endParaRPr lang="en-US" altLang="ko-KR" sz="900" b="1">
              <a:solidFill>
                <a:srgbClr val="778161"/>
              </a:solidFill>
            </a:endParaRPr>
          </a:p>
          <a:p>
            <a:pPr lvl="0">
              <a:defRPr/>
            </a:pPr>
            <a:endParaRPr lang="en-US" altLang="ko-KR" sz="900" b="1">
              <a:solidFill>
                <a:srgbClr val="9c7275"/>
              </a:solidFill>
            </a:endParaRPr>
          </a:p>
          <a:p>
            <a:pPr lvl="0">
              <a:defRPr/>
            </a:pPr>
            <a:endParaRPr lang="en-US" altLang="ko-KR" sz="900" b="1">
              <a:solidFill>
                <a:srgbClr val="a58741"/>
              </a:solidFill>
            </a:endParaRPr>
          </a:p>
          <a:p>
            <a:pPr lvl="0">
              <a:defRPr/>
            </a:pPr>
            <a:r>
              <a:rPr lang="en-US" altLang="ko-KR" sz="900" b="1">
                <a:solidFill>
                  <a:srgbClr val="9c7275"/>
                </a:solidFill>
              </a:rPr>
              <a:t>[</a:t>
            </a:r>
            <a:r>
              <a:rPr lang="ko-KR" altLang="en-US" sz="900" b="1">
                <a:solidFill>
                  <a:srgbClr val="9c7275"/>
                </a:solidFill>
              </a:rPr>
              <a:t>게임장르</a:t>
            </a:r>
            <a:r>
              <a:rPr lang="en-US" altLang="ko-KR" sz="900" b="1">
                <a:solidFill>
                  <a:srgbClr val="9c7275"/>
                </a:solidFill>
              </a:rPr>
              <a:t>]   </a:t>
            </a:r>
            <a:r>
              <a:rPr lang="ko-KR" altLang="en-US" sz="900" b="1">
                <a:solidFill>
                  <a:srgbClr val="9c7275"/>
                </a:solidFill>
              </a:rPr>
              <a:t>내러티브 중심 어드벤처</a:t>
            </a:r>
            <a:endParaRPr lang="ko-KR" altLang="en-US" sz="900" b="1">
              <a:solidFill>
                <a:srgbClr val="9c7275"/>
              </a:solidFill>
            </a:endParaRPr>
          </a:p>
          <a:p>
            <a:pPr lvl="0">
              <a:defRPr/>
            </a:pPr>
            <a:endParaRPr lang="ko-KR" altLang="en-US" sz="900" b="1">
              <a:solidFill>
                <a:srgbClr val="a58741"/>
              </a:solidFill>
            </a:endParaRPr>
          </a:p>
          <a:p>
            <a:pPr lvl="0">
              <a:defRPr/>
            </a:pPr>
            <a:endParaRPr lang="ko-KR" altLang="en-US" sz="900" b="1">
              <a:solidFill>
                <a:srgbClr val="a58741"/>
              </a:solidFill>
            </a:endParaRPr>
          </a:p>
          <a:p>
            <a:pPr lvl="0">
              <a:defRPr/>
            </a:pPr>
            <a:r>
              <a:rPr lang="en-US" altLang="ko-KR" sz="900" b="1">
                <a:solidFill>
                  <a:srgbClr val="dedbd2"/>
                </a:solidFill>
              </a:rPr>
              <a:t>[</a:t>
            </a:r>
            <a:r>
              <a:rPr lang="ko-KR" altLang="en-US" sz="900" b="1">
                <a:solidFill>
                  <a:srgbClr val="dedbd2"/>
                </a:solidFill>
              </a:rPr>
              <a:t>시나리오</a:t>
            </a:r>
            <a:r>
              <a:rPr lang="en-US" altLang="ko-KR" sz="900" b="1">
                <a:solidFill>
                  <a:srgbClr val="dedbd2"/>
                </a:solidFill>
              </a:rPr>
              <a:t>]</a:t>
            </a:r>
            <a:endParaRPr lang="en-US" altLang="ko-KR" sz="900" b="1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ko-KR" altLang="en-US" sz="900" b="1">
                <a:solidFill>
                  <a:srgbClr val="dedbd2"/>
                </a:solidFill>
              </a:rPr>
              <a:t>    스스로를 특별히 착하다고 생각하지 않는 주인공과</a:t>
            </a:r>
            <a:r>
              <a:rPr lang="en-US" altLang="ko-KR" sz="900" b="1">
                <a:solidFill>
                  <a:srgbClr val="dedbd2"/>
                </a:solidFill>
              </a:rPr>
              <a:t>,</a:t>
            </a:r>
            <a:r>
              <a:rPr lang="ko-KR" altLang="en-US" sz="900" b="1">
                <a:solidFill>
                  <a:srgbClr val="dedbd2"/>
                </a:solidFill>
              </a:rPr>
              <a:t> 그를 가장 착한 사람이라고</a:t>
            </a:r>
            <a:endParaRPr lang="ko-KR" altLang="en-US" sz="900" b="1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ko-KR" altLang="en-US" sz="900" b="1">
                <a:solidFill>
                  <a:srgbClr val="dedbd2"/>
                </a:solidFill>
              </a:rPr>
              <a:t>    규정하는 주변 사이에서 이야기는 시작된다</a:t>
            </a:r>
            <a:r>
              <a:rPr lang="en-US" altLang="ko-KR" sz="900" b="1">
                <a:solidFill>
                  <a:srgbClr val="dedbd2"/>
                </a:solidFill>
              </a:rPr>
              <a:t>.</a:t>
            </a:r>
            <a:endParaRPr lang="en-US" altLang="ko-KR" sz="900" b="1">
              <a:solidFill>
                <a:srgbClr val="dedbd2"/>
              </a:solidFill>
            </a:endParaRPr>
          </a:p>
          <a:p>
            <a:pPr lvl="0">
              <a:defRPr/>
            </a:pPr>
            <a:endParaRPr lang="en-US" altLang="ko-KR" sz="900" b="1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ko-KR" altLang="en-US" sz="900" b="1">
                <a:solidFill>
                  <a:srgbClr val="dedbd2"/>
                </a:solidFill>
              </a:rPr>
              <a:t>    일상적인 선택은 점점 의무가 되고</a:t>
            </a:r>
            <a:r>
              <a:rPr lang="en-US" altLang="ko-KR" sz="900" b="1">
                <a:solidFill>
                  <a:srgbClr val="dedbd2"/>
                </a:solidFill>
              </a:rPr>
              <a:t>,</a:t>
            </a:r>
            <a:r>
              <a:rPr lang="ko-KR" altLang="en-US" sz="900" b="1">
                <a:solidFill>
                  <a:srgbClr val="dedbd2"/>
                </a:solidFill>
              </a:rPr>
              <a:t> 세상이 붕괴될수록 선행은 주인공의 희생을</a:t>
            </a:r>
            <a:endParaRPr lang="ko-KR" altLang="en-US" sz="900" b="1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ko-KR" altLang="en-US" sz="900" b="1">
                <a:solidFill>
                  <a:srgbClr val="dedbd2"/>
                </a:solidFill>
              </a:rPr>
              <a:t>    전제로 한 압박으로 변해간다</a:t>
            </a:r>
            <a:r>
              <a:rPr lang="en-US" altLang="ko-KR" sz="900" b="1">
                <a:solidFill>
                  <a:srgbClr val="dedbd2"/>
                </a:solidFill>
              </a:rPr>
              <a:t>.</a:t>
            </a:r>
            <a:endParaRPr lang="en-US" altLang="ko-KR" sz="900" b="1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ko-KR" altLang="en-US" sz="900" b="1">
                <a:solidFill>
                  <a:srgbClr val="778161"/>
                </a:solidFill>
              </a:rPr>
              <a:t>    </a:t>
            </a:r>
            <a:r>
              <a:rPr lang="en-US" altLang="ko-KR" sz="900" b="1">
                <a:solidFill>
                  <a:srgbClr val="a58741"/>
                </a:solidFill>
              </a:rPr>
              <a:t>(</a:t>
            </a:r>
            <a:r>
              <a:rPr lang="ko-KR" altLang="en-US" sz="900" b="1">
                <a:solidFill>
                  <a:srgbClr val="a58741"/>
                </a:solidFill>
              </a:rPr>
              <a:t>플레이어는 그 기대 속에서 선택을 이어가게 된다</a:t>
            </a:r>
            <a:r>
              <a:rPr lang="en-US" altLang="ko-KR" sz="900" b="1">
                <a:solidFill>
                  <a:srgbClr val="a58741"/>
                </a:solidFill>
              </a:rPr>
              <a:t>.)</a:t>
            </a:r>
            <a:endParaRPr lang="en-US" altLang="ko-KR" sz="900" b="1">
              <a:solidFill>
                <a:srgbClr val="a58741"/>
              </a:solidFill>
            </a:endParaRPr>
          </a:p>
          <a:p>
            <a:pPr lvl="0">
              <a:defRPr/>
            </a:pPr>
            <a:endParaRPr lang="en-US" altLang="ko-KR" sz="900" b="1">
              <a:solidFill>
                <a:srgbClr val="778161"/>
              </a:solidFill>
            </a:endParaRPr>
          </a:p>
          <a:p>
            <a:pPr lvl="0">
              <a:defRPr/>
            </a:pPr>
            <a:endParaRPr lang="en-US" altLang="ko-KR" sz="900" b="1">
              <a:solidFill>
                <a:srgbClr val="a58741"/>
              </a:solidFill>
            </a:endParaRPr>
          </a:p>
          <a:p>
            <a:pPr lvl="0">
              <a:defRPr/>
            </a:pPr>
            <a:r>
              <a:rPr lang="en-US" altLang="ko-KR" sz="900" b="1">
                <a:solidFill>
                  <a:srgbClr val="dedbd2"/>
                </a:solidFill>
              </a:rPr>
              <a:t>[</a:t>
            </a:r>
            <a:r>
              <a:rPr lang="ko-KR" altLang="en-US" sz="900" b="1">
                <a:solidFill>
                  <a:srgbClr val="dedbd2"/>
                </a:solidFill>
              </a:rPr>
              <a:t>재미 요소</a:t>
            </a:r>
            <a:r>
              <a:rPr lang="en-US" altLang="ko-KR" sz="900" b="1">
                <a:solidFill>
                  <a:srgbClr val="dedbd2"/>
                </a:solidFill>
              </a:rPr>
              <a:t>]</a:t>
            </a:r>
            <a:endParaRPr lang="en-US" altLang="ko-KR" sz="900" b="1">
              <a:solidFill>
                <a:srgbClr val="dedbd2"/>
              </a:solidFill>
            </a:endParaRP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900" b="1">
                <a:solidFill>
                  <a:srgbClr val="dedbd2"/>
                </a:solidFill>
              </a:rPr>
              <a:t>감정적 압박과 몰입을 즐기는 내러티브 게임</a:t>
            </a:r>
            <a:endParaRPr lang="ko-KR" altLang="en-US" sz="900" b="1">
              <a:solidFill>
                <a:srgbClr val="dedbd2"/>
              </a:solidFill>
            </a:endParaRP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900" b="1">
                <a:solidFill>
                  <a:srgbClr val="dedbd2"/>
                </a:solidFill>
              </a:rPr>
              <a:t>플레이어의 선택에 따라 변화하는 스토리와 엔딩</a:t>
            </a:r>
            <a:endParaRPr lang="ko-KR" altLang="en-US" sz="900" b="1">
              <a:solidFill>
                <a:srgbClr val="dedbd2"/>
              </a:solidFill>
            </a:endParaRP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900" b="1">
                <a:solidFill>
                  <a:srgbClr val="dedbd2"/>
                </a:solidFill>
              </a:rPr>
              <a:t>선택 누적에 따라 변화하는 분위기 연출 시스템</a:t>
            </a:r>
            <a:endParaRPr lang="ko-KR" altLang="en-US" sz="900" b="1">
              <a:solidFill>
                <a:srgbClr val="dedbd2"/>
              </a:solidFill>
            </a:endParaRP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900" b="1">
                <a:solidFill>
                  <a:srgbClr val="dedbd2"/>
                </a:solidFill>
              </a:rPr>
              <a:t>선행이 부담으로 작동하는 선택 소모화 구조</a:t>
            </a:r>
            <a:endParaRPr lang="ko-KR" altLang="en-US" sz="900" b="1">
              <a:solidFill>
                <a:srgbClr val="dedbd2"/>
              </a:solidFill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6664794" y="6205321"/>
            <a:ext cx="2479205" cy="64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1.13~14.</a:t>
            </a:r>
            <a:r>
              <a:rPr lang="ko-KR" altLang="en-US"/>
              <a:t>화</a:t>
            </a:r>
            <a:r>
              <a:rPr lang="en-US" altLang="ko-KR"/>
              <a:t>~</a:t>
            </a:r>
            <a:r>
              <a:rPr lang="ko-KR" altLang="en-US"/>
              <a:t>수</a:t>
            </a:r>
            <a:endParaRPr lang="ko-KR" altLang="en-US"/>
          </a:p>
        </p:txBody>
      </p:sp>
      <p:sp>
        <p:nvSpPr>
          <p:cNvPr id="28" name="가로 글상자 27"/>
          <p:cNvSpPr txBox="1"/>
          <p:nvPr/>
        </p:nvSpPr>
        <p:spPr>
          <a:xfrm>
            <a:off x="5994698" y="1374381"/>
            <a:ext cx="2440304" cy="49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xmlns:mc="http://schemas.openxmlformats.org/markup-compatibility/2006" xmlns:hp="http://schemas.haansoft.com/office/presentation/8.0" lang="ko-KR" altLang="en-US" sz="2600" b="1" mc:Ignorable="hp" hp:hslEmbossed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넌 착해</a:t>
            </a:r>
            <a:r>
              <a:rPr xmlns:mc="http://schemas.openxmlformats.org/markup-compatibility/2006" xmlns:hp="http://schemas.haansoft.com/office/presentation/8.0" lang="en-US" altLang="ko-KR" sz="2600" b="1" mc:Ignorable="hp" hp:hslEmbossed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!</a:t>
            </a:r>
            <a:endParaRPr xmlns:mc="http://schemas.openxmlformats.org/markup-compatibility/2006" xmlns:hp="http://schemas.haansoft.com/office/presentation/8.0" lang="en-US" altLang="ko-KR" sz="2600" b="1" mc:Ignorable="hp" hp:hslEmbossed="0">
              <a:solidFill>
                <a:srgbClr val="dedbd2"/>
              </a:solidFill>
            </a:endParaRPr>
          </a:p>
        </p:txBody>
      </p:sp>
      <p:sp>
        <p:nvSpPr>
          <p:cNvPr id="29" name="가로 글상자 28"/>
          <p:cNvSpPr txBox="1"/>
          <p:nvPr/>
        </p:nvSpPr>
        <p:spPr>
          <a:xfrm>
            <a:off x="6023142" y="1858024"/>
            <a:ext cx="2383416" cy="292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>
                <a:solidFill>
                  <a:srgbClr val="dedbd2"/>
                </a:solidFill>
              </a:rPr>
              <a:t>(</a:t>
            </a:r>
            <a:r>
              <a:rPr lang="ko-KR" altLang="en-US" sz="1400">
                <a:solidFill>
                  <a:srgbClr val="dedbd2"/>
                </a:solidFill>
              </a:rPr>
              <a:t>내러티브 중심 어드벤처</a:t>
            </a:r>
            <a:r>
              <a:rPr lang="en-US" altLang="ko-KR" sz="1400">
                <a:solidFill>
                  <a:srgbClr val="dedbd2"/>
                </a:solidFill>
              </a:rPr>
              <a:t>)</a:t>
            </a:r>
            <a:endParaRPr lang="en-US" altLang="ko-KR" sz="1400">
              <a:solidFill>
                <a:srgbClr val="dedbd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22930" b="2790"/>
          <a:stretch>
            <a:fillRect/>
          </a:stretch>
        </p:blipFill>
        <p:spPr>
          <a:xfrm flipH="1">
            <a:off x="5369731" y="1012107"/>
            <a:ext cx="3625971" cy="48337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" name="그룹 2"/>
          <p:cNvGrpSpPr/>
          <p:nvPr/>
        </p:nvGrpSpPr>
        <p:grpSpPr>
          <a:xfrm rot="0">
            <a:off x="626478" y="1342925"/>
            <a:ext cx="4486951" cy="505876"/>
            <a:chOff x="835304" y="673545"/>
            <a:chExt cx="5636237" cy="674502"/>
          </a:xfrm>
        </p:grpSpPr>
        <p:sp>
          <p:nvSpPr>
            <p:cNvPr id="24" name="가로 글상자 23"/>
            <p:cNvSpPr txBox="1"/>
            <p:nvPr/>
          </p:nvSpPr>
          <p:spPr>
            <a:xfrm>
              <a:off x="1451347" y="726047"/>
              <a:ext cx="5020192" cy="643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xmlns:mc="http://schemas.openxmlformats.org/markup-compatibility/2006" xmlns:hp="http://schemas.haansoft.com/office/presentation/8.0" lang="ko-KR" altLang="en-US" sz="2600" b="1" mc:Ignorable="hp" hp:hslEmbossed="0">
                  <a:ln w="12700" cap="flat" cmpd="sng" algn="ctr">
                    <a:solidFill>
                      <a:srgbClr val="3d4767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dedbd2"/>
                  </a:solidFill>
                  <a:effectLst>
                    <a:outerShdw blurRad="63500" dist="31750" dir="16200000" rotWithShape="0">
                      <a:schemeClr val="tx1"/>
                    </a:outerShdw>
                  </a:effectLst>
                </a:rPr>
                <a:t>넌 착해</a:t>
              </a:r>
              <a:r>
                <a:rPr xmlns:mc="http://schemas.openxmlformats.org/markup-compatibility/2006" xmlns:hp="http://schemas.haansoft.com/office/presentation/8.0" lang="en-US" altLang="ko-KR" sz="2600" b="1" mc:Ignorable="hp" hp:hslEmbossed="0">
                  <a:ln w="12700" cap="flat" cmpd="sng" algn="ctr">
                    <a:solidFill>
                      <a:srgbClr val="3d4767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dedbd2"/>
                  </a:solidFill>
                  <a:effectLst>
                    <a:outerShdw blurRad="63500" dist="31750" dir="16200000" rotWithShape="0">
                      <a:schemeClr val="tx1"/>
                    </a:outerShdw>
                  </a:effectLst>
                </a:rPr>
                <a:t>!</a:t>
              </a:r>
              <a:r>
                <a:rPr xmlns:mc="http://schemas.openxmlformats.org/markup-compatibility/2006" xmlns:hp="http://schemas.haansoft.com/office/presentation/8.0" lang="ko-KR" altLang="en-US" sz="2600" b="1" mc:Ignorable="hp" hp:hslEmbossed="0">
                  <a:ln w="12700" cap="flat" cmpd="sng" algn="ctr">
                    <a:solidFill>
                      <a:srgbClr val="3d4767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dedbd2"/>
                  </a:solidFill>
                  <a:effectLst>
                    <a:outerShdw blurRad="63500" dist="31750" dir="16200000" rotWithShape="0">
                      <a:schemeClr val="tx1"/>
                    </a:outerShdw>
                  </a:effectLst>
                </a:rPr>
                <a:t> </a:t>
              </a:r>
              <a:r>
                <a:rPr xmlns:mc="http://schemas.openxmlformats.org/markup-compatibility/2006" xmlns:hp="http://schemas.haansoft.com/office/presentation/8.0" lang="en-US" altLang="ko-KR" sz="1400" b="1" mc:Ignorable="hp" hp:hslEmbossed="0">
                  <a:ln w="12700" cap="flat" cmpd="sng" algn="ctr">
                    <a:solidFill>
                      <a:srgbClr val="3d4767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dedbd2"/>
                  </a:solidFill>
                  <a:effectLst>
                    <a:outerShdw blurRad="63500" dist="31750" dir="16200000" rotWithShape="0">
                      <a:schemeClr val="tx1"/>
                    </a:outerShdw>
                  </a:effectLst>
                </a:rPr>
                <a:t>-</a:t>
              </a:r>
              <a:r>
                <a:rPr xmlns:mc="http://schemas.openxmlformats.org/markup-compatibility/2006" xmlns:hp="http://schemas.haansoft.com/office/presentation/8.0" lang="ko-KR" altLang="en-US" sz="1400" b="1" mc:Ignorable="hp" hp:hslEmbossed="0">
                  <a:ln w="12700" cap="flat" cmpd="sng" algn="ctr">
                    <a:solidFill>
                      <a:srgbClr val="3d4767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dedbd2"/>
                  </a:solidFill>
                  <a:effectLst>
                    <a:outerShdw blurRad="63500" dist="31750" dir="16200000" rotWithShape="0">
                      <a:schemeClr val="tx1"/>
                    </a:outerShdw>
                  </a:effectLst>
                </a:rPr>
                <a:t> 누군가는 해야 하는 이야기</a:t>
              </a:r>
              <a:endParaRPr lang="ko-KR" altLang="en-US" sz="1400" b="1">
                <a:solidFill>
                  <a:srgbClr val="dedbd2"/>
                </a:solidFill>
              </a:endParaRPr>
            </a:p>
          </p:txBody>
        </p:sp>
        <p:pic>
          <p:nvPicPr>
            <p:cNvPr id="19" name="그림 18"/>
            <p:cNvPicPr/>
            <p:nvPr/>
          </p:nvPicPr>
          <p:blipFill rotWithShape="1">
            <a:blip r:embed="rId4"/>
            <a:srcRect l="23800" t="58180" r="49540" b="23630"/>
            <a:stretch>
              <a:fillRect/>
            </a:stretch>
          </p:blipFill>
          <p:spPr>
            <a:xfrm>
              <a:off x="835304" y="673545"/>
              <a:ext cx="538662" cy="660821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0" y="318477"/>
            <a:ext cx="3729037" cy="489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600"/>
              <a:t>[</a:t>
            </a:r>
            <a:r>
              <a:rPr lang="ko-KR" altLang="en-US" sz="2600"/>
              <a:t>작업 중인 페이지</a:t>
            </a:r>
            <a:r>
              <a:rPr lang="en-US" altLang="ko-KR" sz="2600"/>
              <a:t>]</a:t>
            </a:r>
            <a:endParaRPr lang="ko-KR" altLang="en-US" sz="2600"/>
          </a:p>
        </p:txBody>
      </p:sp>
    </p:spTree>
    <p:extLst>
      <p:ext uri="{BB962C8B-B14F-4D97-AF65-F5344CB8AC3E}">
        <p14:creationId xmlns:p14="http://schemas.microsoft.com/office/powerpoint/2010/main" val="1808154128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개발자에게 스펙이란</a:t>
            </a:r>
            <a:r>
              <a:rPr lang="en-US" altLang="ko-KR"/>
              <a:t>?</a:t>
            </a:r>
            <a:endParaRPr lang="en-US" altLang="ko-KR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ko-KR" altLang="en-US"/>
              <a:t>이 게임을 누가 개발했나</a:t>
            </a:r>
            <a:r>
              <a:rPr lang="en-US" altLang="ko-KR"/>
              <a:t>(</a:t>
            </a:r>
            <a:r>
              <a:rPr lang="ko-KR" altLang="en-US"/>
              <a:t>스타 개발자가 있나</a:t>
            </a:r>
            <a:r>
              <a:rPr lang="en-US" altLang="ko-KR"/>
              <a:t>? </a:t>
            </a:r>
            <a:r>
              <a:rPr lang="ko-KR" altLang="en-US"/>
              <a:t>어떤 출신인가</a:t>
            </a:r>
            <a:r>
              <a:rPr lang="en-US" altLang="ko-KR"/>
              <a:t>?)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투자받을 때는 이게 가장 중요</a:t>
            </a:r>
            <a:endParaRPr lang="ko-KR" altLang="en-US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ko-KR" altLang="en-US"/>
              <a:t>개발 일정</a:t>
            </a:r>
            <a:r>
              <a:rPr lang="en-US" altLang="ko-KR"/>
              <a:t>(</a:t>
            </a:r>
            <a:r>
              <a:rPr lang="ko-KR" altLang="en-US"/>
              <a:t>시기별 개발 내역</a:t>
            </a:r>
            <a:r>
              <a:rPr lang="en-US" altLang="ko-KR"/>
              <a:t>)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언제 이 게임이 출시되나</a:t>
            </a:r>
            <a:endParaRPr lang="ko-KR" altLang="en-US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ko-KR" altLang="en-US"/>
              <a:t>개발 비용</a:t>
            </a:r>
            <a:endParaRPr lang="ko-KR" altLang="en-US"/>
          </a:p>
        </p:txBody>
      </p:sp>
      <p:sp>
        <p:nvSpPr>
          <p:cNvPr id="4" name="가로 글상자 3"/>
          <p:cNvSpPr txBox="1"/>
          <p:nvPr/>
        </p:nvSpPr>
        <p:spPr>
          <a:xfrm>
            <a:off x="7182717" y="6205321"/>
            <a:ext cx="1961283" cy="64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1.15.</a:t>
            </a:r>
            <a:r>
              <a:rPr lang="ko-KR" altLang="en-US"/>
              <a:t>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29268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25335"/>
            <a:ext cx="7886700" cy="4164636"/>
          </a:xfrm>
        </p:spPr>
        <p:txBody>
          <a:bodyPr>
            <a:normAutofit fontScale="47500" lnSpcReduction="20000"/>
          </a:bodyPr>
          <a:lstStyle/>
          <a:p>
            <a:pPr lvl="0">
              <a:defRPr/>
            </a:pPr>
            <a:r>
              <a:rPr lang="ko-KR" altLang="en-US"/>
              <a:t>취준할 때 스펙이란</a:t>
            </a:r>
            <a:r>
              <a:rPr lang="en-US" altLang="ko-KR"/>
              <a:t>? – </a:t>
            </a:r>
            <a:r>
              <a:rPr lang="ko-KR" altLang="en-US"/>
              <a:t>일반화된 내용 넣기</a:t>
            </a:r>
            <a:endParaRPr lang="ko-KR" altLang="en-US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ko-KR" altLang="en-US"/>
              <a:t>장르</a:t>
            </a:r>
            <a:endParaRPr lang="ko-KR" altLang="en-US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ko-KR" altLang="en-US"/>
              <a:t>제목</a:t>
            </a:r>
            <a:r>
              <a:rPr lang="en-US" altLang="ko-KR"/>
              <a:t>(</a:t>
            </a:r>
            <a:r>
              <a:rPr lang="ko-KR" altLang="en-US"/>
              <a:t>순우리말</a:t>
            </a:r>
            <a:r>
              <a:rPr lang="en-US" altLang="ko-KR"/>
              <a:t>, </a:t>
            </a:r>
            <a:r>
              <a:rPr lang="ko-KR" altLang="en-US"/>
              <a:t>센스있게</a:t>
            </a:r>
            <a:r>
              <a:rPr lang="en-US" altLang="ko-KR"/>
              <a:t>)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제목은 우리의 감각과 수준을 나타낸다</a:t>
            </a:r>
            <a:r>
              <a:rPr lang="en-US" altLang="ko-KR"/>
              <a:t>.</a:t>
            </a:r>
            <a:endParaRPr lang="en-US" altLang="ko-KR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ko-KR" altLang="en-US"/>
              <a:t>시놉시스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내 게임에서 가장 흥미로운 이야기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내 게임에 흥미가 있든 없든 사람들이 짧고 명료하게 읽을 수 있게 써야 한다</a:t>
            </a:r>
            <a:r>
              <a:rPr lang="en-US" altLang="ko-KR"/>
              <a:t>.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가장 자신있고 부각시키고 싶은 것을 흥미롭게 제시하자</a:t>
            </a:r>
            <a:endParaRPr lang="ko-KR" altLang="en-US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ko-KR" altLang="en-US"/>
              <a:t>재미요소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절대 대충 적으면 안 된다</a:t>
            </a:r>
            <a:r>
              <a:rPr lang="en-US" altLang="ko-KR"/>
              <a:t>.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인생이 걸렸다</a:t>
            </a:r>
            <a:r>
              <a:rPr lang="en-US" altLang="ko-KR"/>
              <a:t>!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킬러 컨텐츠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재미요소의 내용은 반드시 본문에서 근거를 제시해야 한다</a:t>
            </a:r>
            <a:r>
              <a:rPr lang="en-US" altLang="ko-KR"/>
              <a:t>.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그러니 재미에 자신있는 걸 적자</a:t>
            </a:r>
            <a:r>
              <a:rPr lang="en-US" altLang="ko-KR"/>
              <a:t>!</a:t>
            </a:r>
            <a:endParaRPr lang="en-US" altLang="ko-KR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ko-KR" altLang="en-US" b="1">
                <a:solidFill>
                  <a:schemeClr val="accent4">
                    <a:lumMod val="75000"/>
                  </a:schemeClr>
                </a:solidFill>
              </a:rPr>
              <a:t>게임의 정의</a:t>
            </a:r>
            <a:r>
              <a:rPr lang="en-US" altLang="ko-KR"/>
              <a:t>(</a:t>
            </a:r>
            <a:r>
              <a:rPr lang="ko-KR" altLang="en-US"/>
              <a:t>진짜 중요하다</a:t>
            </a:r>
            <a:r>
              <a:rPr lang="en-US" altLang="ko-KR"/>
              <a:t>.)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우리 게임의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플레이 작용요소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방해요소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목적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게임에서 가장 메인인 순환구조</a:t>
            </a:r>
            <a:r>
              <a:rPr lang="en-US" altLang="ko-KR"/>
              <a:t>(</a:t>
            </a:r>
            <a:r>
              <a:rPr lang="ko-KR" altLang="en-US"/>
              <a:t>이 </a:t>
            </a:r>
            <a:r>
              <a:rPr lang="en-US" altLang="ko-KR"/>
              <a:t>3</a:t>
            </a:r>
            <a:r>
              <a:rPr lang="ko-KR" altLang="en-US"/>
              <a:t>가지가 순환하게</a:t>
            </a:r>
            <a:r>
              <a:rPr lang="en-US" altLang="ko-KR"/>
              <a:t>) =&gt; </a:t>
            </a:r>
            <a:r>
              <a:rPr lang="ko-KR" altLang="en-US"/>
              <a:t>플레이의 매커니즘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이 이론을 적용시켜서 적자</a:t>
            </a:r>
            <a:r>
              <a:rPr lang="en-US" altLang="ko-KR"/>
              <a:t>.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만든 내 게임이 어떤 플레이 매커니즘을 가지고 있나</a:t>
            </a:r>
            <a:r>
              <a:rPr lang="en-US" altLang="ko-KR"/>
              <a:t>?</a:t>
            </a:r>
            <a:endParaRPr lang="en-US" altLang="ko-KR"/>
          </a:p>
          <a:p>
            <a:pPr lvl="3">
              <a:defRPr/>
            </a:pPr>
            <a:r>
              <a:rPr lang="ko-KR" altLang="en-US"/>
              <a:t>순환구조에 따라 내 게임을 설명하면 된다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가로 글상자 3"/>
          <p:cNvSpPr txBox="1"/>
          <p:nvPr/>
        </p:nvSpPr>
        <p:spPr>
          <a:xfrm>
            <a:off x="7182717" y="6205321"/>
            <a:ext cx="1961283" cy="64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1.15.</a:t>
            </a:r>
            <a:r>
              <a:rPr lang="ko-KR" altLang="en-US"/>
              <a:t>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121164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9432753" y="4646342"/>
            <a:ext cx="474784" cy="474784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9432753" y="5371108"/>
            <a:ext cx="474784" cy="474784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432753" y="3197282"/>
            <a:ext cx="474784" cy="474784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432753" y="1747280"/>
            <a:ext cx="474784" cy="474784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432753" y="1022514"/>
            <a:ext cx="474784" cy="474784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432753" y="2472045"/>
            <a:ext cx="474784" cy="474784"/>
          </a:xfrm>
          <a:prstGeom prst="ellipse">
            <a:avLst/>
          </a:prstGeom>
          <a:solidFill>
            <a:srgbClr val="778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53295" y="-197433"/>
            <a:ext cx="1179457" cy="1119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  <a:endParaRPr lang="ko-KR" altLang="en-US"/>
          </a:p>
          <a:p>
            <a:pPr lvl="0">
              <a:defRPr/>
            </a:pPr>
            <a:r>
              <a:rPr lang="ko-KR" altLang="en-US" sz="2600"/>
              <a:t>ㄱ </a:t>
            </a:r>
            <a:r>
              <a:rPr lang="en-US" altLang="ko-KR" sz="2600"/>
              <a:t>(35)</a:t>
            </a:r>
            <a:endParaRPr lang="en-US" altLang="ko-KR" sz="2600"/>
          </a:p>
          <a:p>
            <a:pPr lvl="0">
              <a:defRPr/>
            </a:pPr>
            <a:r>
              <a:rPr lang="ko-KR" altLang="en-US" sz="1400"/>
              <a:t>ㄱ </a:t>
            </a:r>
            <a:r>
              <a:rPr lang="en-US" altLang="ko-KR" sz="1400"/>
              <a:t>(19)</a:t>
            </a:r>
            <a:endParaRPr lang="en-US" altLang="ko-KR" sz="1400"/>
          </a:p>
          <a:p>
            <a:pPr lvl="0">
              <a:defRPr/>
            </a:pPr>
            <a:r>
              <a:rPr lang="ko-KR" altLang="en-US" sz="900"/>
              <a:t>ㄱ </a:t>
            </a:r>
            <a:r>
              <a:rPr lang="en-US" altLang="ko-KR" sz="900"/>
              <a:t>(12)</a:t>
            </a:r>
            <a:endParaRPr lang="en-US" altLang="ko-KR" sz="900"/>
          </a:p>
        </p:txBody>
      </p:sp>
      <p:sp>
        <p:nvSpPr>
          <p:cNvPr id="14" name="타원 13"/>
          <p:cNvSpPr/>
          <p:nvPr/>
        </p:nvSpPr>
        <p:spPr>
          <a:xfrm>
            <a:off x="9432753" y="3921576"/>
            <a:ext cx="474784" cy="474784"/>
          </a:xfrm>
          <a:prstGeom prst="ellipse">
            <a:avLst/>
          </a:prstGeom>
          <a:solidFill>
            <a:srgbClr val="aab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435331" y="5371108"/>
            <a:ext cx="474784" cy="474784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가로 글상자 25"/>
          <p:cNvSpPr txBox="1"/>
          <p:nvPr/>
        </p:nvSpPr>
        <p:spPr>
          <a:xfrm>
            <a:off x="514350" y="1022514"/>
            <a:ext cx="8124825" cy="414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900" b="1">
                <a:solidFill>
                  <a:srgbClr val="2c2a2b"/>
                </a:solidFill>
              </a:rPr>
              <a:t>[</a:t>
            </a:r>
            <a:r>
              <a:rPr lang="ko-KR" altLang="en-US" sz="1900" b="1">
                <a:solidFill>
                  <a:srgbClr val="2c2a2b"/>
                </a:solidFill>
              </a:rPr>
              <a:t>제목</a:t>
            </a:r>
            <a:r>
              <a:rPr lang="en-US" altLang="ko-KR" sz="1900" b="1">
                <a:solidFill>
                  <a:srgbClr val="2c2a2b"/>
                </a:solidFill>
              </a:rPr>
              <a:t>]</a:t>
            </a:r>
            <a:r>
              <a:rPr lang="ko-KR" altLang="en-US" sz="1900" b="1">
                <a:solidFill>
                  <a:srgbClr val="2c2a2b"/>
                </a:solidFill>
              </a:rPr>
              <a:t>   넌 착해</a:t>
            </a:r>
            <a:r>
              <a:rPr lang="en-US" altLang="ko-KR" sz="1900" b="1">
                <a:solidFill>
                  <a:srgbClr val="2c2a2b"/>
                </a:solidFill>
              </a:rPr>
              <a:t>!</a:t>
            </a:r>
            <a:endParaRPr lang="en-US" altLang="ko-KR" sz="1900" b="1">
              <a:solidFill>
                <a:srgbClr val="2c2a2b"/>
              </a:solidFill>
            </a:endParaRPr>
          </a:p>
          <a:p>
            <a:pPr lvl="0">
              <a:defRPr/>
            </a:pPr>
            <a:endParaRPr lang="en-US" altLang="ko-KR" sz="1900" b="1">
              <a:solidFill>
                <a:srgbClr val="2c2a2b"/>
              </a:solidFill>
            </a:endParaRPr>
          </a:p>
          <a:p>
            <a:pPr lvl="0">
              <a:defRPr/>
            </a:pPr>
            <a:r>
              <a:rPr lang="en-US" altLang="ko-KR" sz="1900" b="1">
                <a:solidFill>
                  <a:srgbClr val="2c2a2b"/>
                </a:solidFill>
              </a:rPr>
              <a:t>[</a:t>
            </a:r>
            <a:r>
              <a:rPr lang="ko-KR" altLang="en-US" sz="1900" b="1">
                <a:solidFill>
                  <a:srgbClr val="2c2a2b"/>
                </a:solidFill>
              </a:rPr>
              <a:t>게임장르</a:t>
            </a:r>
            <a:r>
              <a:rPr lang="en-US" altLang="ko-KR" sz="1900" b="1">
                <a:solidFill>
                  <a:srgbClr val="2c2a2b"/>
                </a:solidFill>
              </a:rPr>
              <a:t>]   </a:t>
            </a:r>
            <a:r>
              <a:rPr lang="ko-KR" altLang="en-US" sz="1900" b="1">
                <a:solidFill>
                  <a:srgbClr val="2c2a2b"/>
                </a:solidFill>
              </a:rPr>
              <a:t>내러티브 중심 어드벤처</a:t>
            </a:r>
            <a:endParaRPr lang="ko-KR" altLang="en-US" sz="1900" b="1">
              <a:solidFill>
                <a:srgbClr val="2c2a2b"/>
              </a:solidFill>
            </a:endParaRPr>
          </a:p>
          <a:p>
            <a:pPr lvl="0">
              <a:defRPr/>
            </a:pPr>
            <a:endParaRPr lang="ko-KR" altLang="en-US" sz="1900" b="1">
              <a:solidFill>
                <a:srgbClr val="2c2a2b"/>
              </a:solidFill>
            </a:endParaRPr>
          </a:p>
          <a:p>
            <a:pPr lvl="0">
              <a:defRPr/>
            </a:pPr>
            <a:r>
              <a:rPr lang="en-US" altLang="ko-KR" sz="1900" b="1">
                <a:solidFill>
                  <a:srgbClr val="2c2a2b"/>
                </a:solidFill>
              </a:rPr>
              <a:t>[</a:t>
            </a:r>
            <a:r>
              <a:rPr lang="ko-KR" altLang="en-US" sz="1900" b="1">
                <a:solidFill>
                  <a:srgbClr val="2c2a2b"/>
                </a:solidFill>
              </a:rPr>
              <a:t>시놉시스</a:t>
            </a:r>
            <a:r>
              <a:rPr lang="en-US" altLang="ko-KR" sz="1900" b="1">
                <a:solidFill>
                  <a:srgbClr val="2c2a2b"/>
                </a:solidFill>
              </a:rPr>
              <a:t>]</a:t>
            </a:r>
            <a:endParaRPr lang="en-US" altLang="ko-KR" sz="1900" b="1">
              <a:solidFill>
                <a:srgbClr val="2c2a2b"/>
              </a:solidFill>
            </a:endParaRPr>
          </a:p>
          <a:p>
            <a:pPr lvl="0">
              <a:defRPr/>
            </a:pPr>
            <a:r>
              <a:rPr lang="ko-KR" altLang="en-US" sz="1900" b="1">
                <a:solidFill>
                  <a:srgbClr val="2c2a2b"/>
                </a:solidFill>
              </a:rPr>
              <a:t>    이 게임은 선택지가 주어지는 것처럼 보이지만</a:t>
            </a:r>
            <a:r>
              <a:rPr lang="en-US" altLang="ko-KR" sz="1900" b="1">
                <a:solidFill>
                  <a:srgbClr val="2c2a2b"/>
                </a:solidFill>
              </a:rPr>
              <a:t>, </a:t>
            </a:r>
            <a:r>
              <a:rPr lang="ko-KR" altLang="en-US" sz="1900" b="1">
                <a:solidFill>
                  <a:srgbClr val="2c2a2b"/>
                </a:solidFill>
              </a:rPr>
              <a:t>이야기가 진행될수록 모든 선택지가 하나의</a:t>
            </a:r>
            <a:endParaRPr lang="ko-KR" altLang="en-US" sz="1900" b="1">
              <a:solidFill>
                <a:srgbClr val="2c2a2b"/>
              </a:solidFill>
            </a:endParaRPr>
          </a:p>
          <a:p>
            <a:pPr lvl="0">
              <a:defRPr/>
            </a:pPr>
            <a:r>
              <a:rPr lang="en-US" altLang="ko-KR" sz="1900" b="1">
                <a:solidFill>
                  <a:srgbClr val="2c2a2b"/>
                </a:solidFill>
              </a:rPr>
              <a:t>    </a:t>
            </a:r>
            <a:r>
              <a:rPr lang="ko-KR" altLang="en-US" sz="1900" b="1">
                <a:solidFill>
                  <a:srgbClr val="2c2a2b"/>
                </a:solidFill>
              </a:rPr>
              <a:t>방향을 강요하는 내러티브 어드벤처다</a:t>
            </a:r>
            <a:r>
              <a:rPr lang="en-US" altLang="ko-KR" sz="1900" b="1">
                <a:solidFill>
                  <a:srgbClr val="2c2a2b"/>
                </a:solidFill>
              </a:rPr>
              <a:t>.</a:t>
            </a:r>
            <a:endParaRPr lang="en-US" altLang="ko-KR" sz="1900" b="1">
              <a:solidFill>
                <a:srgbClr val="2c2a2b"/>
              </a:solidFill>
            </a:endParaRPr>
          </a:p>
          <a:p>
            <a:pPr lvl="0">
              <a:defRPr/>
            </a:pPr>
            <a:r>
              <a:rPr lang="en-US" altLang="ko-KR" sz="1900" b="1">
                <a:solidFill>
                  <a:srgbClr val="2c2a2b"/>
                </a:solidFill>
              </a:rPr>
              <a:t>    </a:t>
            </a:r>
            <a:r>
              <a:rPr lang="ko-KR" altLang="en-US" sz="1900" b="1">
                <a:solidFill>
                  <a:srgbClr val="2c2a2b"/>
                </a:solidFill>
              </a:rPr>
              <a:t>스스로를 특별히 착한 사람이라고 여기지 않는 주인공은</a:t>
            </a:r>
            <a:r>
              <a:rPr lang="en-US" altLang="ko-KR" sz="1900" b="1">
                <a:solidFill>
                  <a:srgbClr val="2c2a2b"/>
                </a:solidFill>
              </a:rPr>
              <a:t>, ‘</a:t>
            </a:r>
            <a:r>
              <a:rPr lang="ko-KR" altLang="en-US" sz="1900" b="1">
                <a:solidFill>
                  <a:srgbClr val="2c2a2b"/>
                </a:solidFill>
              </a:rPr>
              <a:t>가장 착한 사람</a:t>
            </a:r>
            <a:r>
              <a:rPr lang="en-US" altLang="ko-KR" sz="1900" b="1">
                <a:solidFill>
                  <a:srgbClr val="2c2a2b"/>
                </a:solidFill>
              </a:rPr>
              <a:t>＇</a:t>
            </a:r>
            <a:r>
              <a:rPr lang="ko-KR" altLang="en-US" sz="1900" b="1">
                <a:solidFill>
                  <a:srgbClr val="2c2a2b"/>
                </a:solidFill>
              </a:rPr>
              <a:t>이라는 기대 속에서</a:t>
            </a:r>
            <a:endParaRPr lang="ko-KR" altLang="en-US" sz="1900" b="1">
              <a:solidFill>
                <a:srgbClr val="2c2a2b"/>
              </a:solidFill>
            </a:endParaRPr>
          </a:p>
          <a:p>
            <a:pPr lvl="0">
              <a:defRPr/>
            </a:pPr>
            <a:r>
              <a:rPr lang="en-US" altLang="ko-KR" sz="1900" b="1">
                <a:solidFill>
                  <a:srgbClr val="2c2a2b"/>
                </a:solidFill>
              </a:rPr>
              <a:t>    </a:t>
            </a:r>
            <a:r>
              <a:rPr lang="ko-KR" altLang="en-US" sz="1900" b="1">
                <a:solidFill>
                  <a:srgbClr val="2c2a2b"/>
                </a:solidFill>
              </a:rPr>
              <a:t>붕괴되어 가는 세계와 함께 하나의 역할로 소모되어 간다</a:t>
            </a:r>
            <a:r>
              <a:rPr lang="en-US" altLang="ko-KR" sz="1900" b="1">
                <a:solidFill>
                  <a:srgbClr val="2c2a2b"/>
                </a:solidFill>
              </a:rPr>
              <a:t>.</a:t>
            </a:r>
            <a:endParaRPr lang="en-US" altLang="ko-KR" sz="1900" b="1">
              <a:solidFill>
                <a:srgbClr val="2c2a2b"/>
              </a:solidFill>
            </a:endParaRPr>
          </a:p>
          <a:p>
            <a:pPr lvl="0">
              <a:defRPr/>
            </a:pPr>
            <a:r>
              <a:rPr lang="en-US" altLang="ko-KR" sz="1900" b="1">
                <a:solidFill>
                  <a:srgbClr val="2c2a2b"/>
                </a:solidFill>
              </a:rPr>
              <a:t>    </a:t>
            </a:r>
            <a:r>
              <a:rPr lang="ko-KR" altLang="en-US" sz="1900" b="1">
                <a:solidFill>
                  <a:srgbClr val="2c2a2b"/>
                </a:solidFill>
              </a:rPr>
              <a:t>그 속에서 플레이어는 선의가 의무로 변해가는 과정을 경험하게 된다</a:t>
            </a:r>
            <a:r>
              <a:rPr lang="en-US" altLang="ko-KR" sz="1900" b="1">
                <a:solidFill>
                  <a:srgbClr val="2c2a2b"/>
                </a:solidFill>
              </a:rPr>
              <a:t>.</a:t>
            </a:r>
            <a:endParaRPr lang="en-US" altLang="ko-KR" sz="1900" b="1">
              <a:solidFill>
                <a:srgbClr val="2c2a2b"/>
              </a:solidFill>
            </a:endParaRPr>
          </a:p>
          <a:p>
            <a:pPr lvl="0">
              <a:defRPr/>
            </a:pPr>
            <a:endParaRPr lang="en-US" altLang="ko-KR" sz="1900" b="1">
              <a:solidFill>
                <a:srgbClr val="2c2a2b"/>
              </a:solidFill>
            </a:endParaRPr>
          </a:p>
          <a:p>
            <a:pPr lvl="0">
              <a:defRPr/>
            </a:pPr>
            <a:r>
              <a:rPr lang="en-US" altLang="ko-KR" sz="1900" b="1">
                <a:solidFill>
                  <a:srgbClr val="2c2a2b"/>
                </a:solidFill>
              </a:rPr>
              <a:t>[</a:t>
            </a:r>
            <a:r>
              <a:rPr lang="ko-KR" altLang="en-US" sz="1900" b="1">
                <a:solidFill>
                  <a:srgbClr val="2c2a2b"/>
                </a:solidFill>
              </a:rPr>
              <a:t>재미 요소</a:t>
            </a:r>
            <a:r>
              <a:rPr lang="en-US" altLang="ko-KR" sz="1900" b="1">
                <a:solidFill>
                  <a:srgbClr val="2c2a2b"/>
                </a:solidFill>
              </a:rPr>
              <a:t>]</a:t>
            </a:r>
            <a:endParaRPr lang="en-US" altLang="ko-KR" sz="1900" b="1">
              <a:solidFill>
                <a:srgbClr val="2c2a2b"/>
              </a:solidFill>
            </a:endParaRP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1900" b="1">
                <a:solidFill>
                  <a:srgbClr val="2c2a2b"/>
                </a:solidFill>
              </a:rPr>
              <a:t>감정적 압박과 몰입을 즐기는 내러티브 게임</a:t>
            </a:r>
            <a:endParaRPr lang="ko-KR" altLang="en-US" sz="1900" b="1">
              <a:solidFill>
                <a:srgbClr val="2c2a2b"/>
              </a:solidFill>
            </a:endParaRP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1900" b="1">
                <a:solidFill>
                  <a:srgbClr val="2c2a2b"/>
                </a:solidFill>
              </a:rPr>
              <a:t>플레이어의 선택에 따라 변화하는 스토리와 엔딩</a:t>
            </a:r>
            <a:endParaRPr lang="ko-KR" altLang="en-US" sz="1900" b="1">
              <a:solidFill>
                <a:srgbClr val="2c2a2b"/>
              </a:solidFill>
            </a:endParaRP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1900" b="1">
                <a:solidFill>
                  <a:srgbClr val="2c2a2b"/>
                </a:solidFill>
              </a:rPr>
              <a:t>선택 누적에 따라 변화하는 분위기 연출 시스템</a:t>
            </a:r>
            <a:endParaRPr lang="ko-KR" altLang="en-US" sz="1900" b="1">
              <a:solidFill>
                <a:srgbClr val="2c2a2b"/>
              </a:solidFill>
            </a:endParaRP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1900" b="1">
                <a:solidFill>
                  <a:srgbClr val="2c2a2b"/>
                </a:solidFill>
              </a:rPr>
              <a:t>선행이 부담으로 작동하는 선택 소모화 구조</a:t>
            </a:r>
            <a:endParaRPr lang="ko-KR" altLang="en-US" sz="1900" b="1">
              <a:solidFill>
                <a:srgbClr val="2c2a2b"/>
              </a:solidFill>
            </a:endParaRPr>
          </a:p>
          <a:p>
            <a:pPr marL="342900" lvl="0" indent="-342900">
              <a:buFont typeface="Arial"/>
              <a:buChar char="•"/>
              <a:defRPr/>
            </a:pPr>
            <a:endParaRPr lang="en-US" altLang="ko-KR" sz="1900" b="1">
              <a:solidFill>
                <a:srgbClr val="2c2a2b"/>
              </a:solidFill>
            </a:endParaRPr>
          </a:p>
          <a:p>
            <a:pPr lvl="0">
              <a:defRPr/>
            </a:pPr>
            <a:r>
              <a:rPr lang="en-US" altLang="ko-KR" sz="1900" b="1">
                <a:solidFill>
                  <a:srgbClr val="2c2a2b"/>
                </a:solidFill>
              </a:rPr>
              <a:t>[</a:t>
            </a:r>
            <a:r>
              <a:rPr lang="ko-KR" altLang="en-US" sz="1900" b="1">
                <a:solidFill>
                  <a:srgbClr val="2c2a2b"/>
                </a:solidFill>
              </a:rPr>
              <a:t>게임의 정의</a:t>
            </a:r>
            <a:r>
              <a:rPr lang="en-US" altLang="ko-KR" sz="1900" b="1">
                <a:solidFill>
                  <a:srgbClr val="2c2a2b"/>
                </a:solidFill>
              </a:rPr>
              <a:t>]</a:t>
            </a:r>
            <a:endParaRPr lang="en-US" altLang="ko-KR" sz="1900" b="1">
              <a:solidFill>
                <a:srgbClr val="2c2a2b"/>
              </a:solidFill>
            </a:endParaRPr>
          </a:p>
          <a:p>
            <a:pPr lvl="0">
              <a:defRPr/>
            </a:pPr>
            <a:r>
              <a:rPr lang="ko-KR" altLang="en-US" sz="1900" b="1">
                <a:solidFill>
                  <a:srgbClr val="2c2a2b"/>
                </a:solidFill>
              </a:rPr>
              <a:t>    </a:t>
            </a:r>
            <a:r>
              <a:rPr lang="en-US" altLang="ko-KR" sz="1900" b="1">
                <a:solidFill>
                  <a:srgbClr val="2c2a2b"/>
                </a:solidFill>
              </a:rPr>
              <a:t>=&gt;</a:t>
            </a:r>
            <a:r>
              <a:rPr lang="ko-KR" altLang="en-US" sz="1900" b="1">
                <a:solidFill>
                  <a:srgbClr val="2c2a2b"/>
                </a:solidFill>
              </a:rPr>
              <a:t> 이 부분은 </a:t>
            </a:r>
            <a:r>
              <a:rPr lang="en-US" altLang="ko-KR" sz="1900" b="1">
                <a:solidFill>
                  <a:srgbClr val="2c2a2b"/>
                </a:solidFill>
              </a:rPr>
              <a:t>16</a:t>
            </a:r>
            <a:r>
              <a:rPr lang="ko-KR" altLang="en-US" sz="1900" b="1">
                <a:solidFill>
                  <a:srgbClr val="2c2a2b"/>
                </a:solidFill>
              </a:rPr>
              <a:t>일에 계속 작업할 것</a:t>
            </a:r>
            <a:r>
              <a:rPr lang="en-US" altLang="ko-KR" sz="1900" b="1">
                <a:solidFill>
                  <a:srgbClr val="2c2a2b"/>
                </a:solidFill>
              </a:rPr>
              <a:t>.</a:t>
            </a:r>
            <a:endParaRPr lang="en-US" altLang="ko-KR" sz="1900" b="1">
              <a:solidFill>
                <a:srgbClr val="2c2a2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18477"/>
            <a:ext cx="8353425" cy="489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600"/>
              <a:t>[</a:t>
            </a:r>
            <a:r>
              <a:rPr lang="ko-KR" altLang="en-US" sz="2600"/>
              <a:t>강의에서 배운 내용을 바탕으로 작업 중인 페이지</a:t>
            </a:r>
            <a:r>
              <a:rPr lang="en-US" altLang="ko-KR" sz="2600"/>
              <a:t>]</a:t>
            </a:r>
            <a:endParaRPr lang="ko-KR" altLang="en-US" sz="2600"/>
          </a:p>
        </p:txBody>
      </p:sp>
      <p:sp>
        <p:nvSpPr>
          <p:cNvPr id="28" name="가로 글상자 27"/>
          <p:cNvSpPr txBox="1"/>
          <p:nvPr/>
        </p:nvSpPr>
        <p:spPr>
          <a:xfrm>
            <a:off x="7297017" y="6319621"/>
            <a:ext cx="1961283" cy="64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1.15.</a:t>
            </a:r>
            <a:r>
              <a:rPr lang="ko-KR" altLang="en-US"/>
              <a:t>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298053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125265"/>
            <a:ext cx="7886700" cy="3364706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책을 사서 읽어야 한다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선생님도 </a:t>
            </a:r>
            <a:r>
              <a:rPr lang="en-US" altLang="ko-KR"/>
              <a:t>3</a:t>
            </a:r>
            <a:r>
              <a:rPr lang="ko-KR" altLang="en-US"/>
              <a:t>만권 넘게 읽으심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[</a:t>
            </a:r>
            <a:r>
              <a:rPr lang="ko-KR" altLang="en-US"/>
              <a:t>게이머의 뇌에 대한 뇌과학 책</a:t>
            </a:r>
            <a:r>
              <a:rPr lang="en-US" altLang="ko-KR"/>
              <a:t>]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AI</a:t>
            </a:r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 idx="0"/>
          </p:nvPr>
        </p:nvSpPr>
        <p:spPr>
          <a:xfrm>
            <a:off x="628650" y="1131093"/>
            <a:ext cx="7886700" cy="994172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중요한 것들</a:t>
            </a:r>
            <a:endParaRPr lang="ko-KR" altLang="en-US"/>
          </a:p>
        </p:txBody>
      </p:sp>
      <p:sp>
        <p:nvSpPr>
          <p:cNvPr id="5" name="가로 글상자 4"/>
          <p:cNvSpPr txBox="1"/>
          <p:nvPr/>
        </p:nvSpPr>
        <p:spPr>
          <a:xfrm>
            <a:off x="7182717" y="6205321"/>
            <a:ext cx="1961283" cy="64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1.15.</a:t>
            </a:r>
            <a:r>
              <a:rPr lang="ko-KR" altLang="en-US"/>
              <a:t>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084819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286000" y="-428625"/>
            <a:ext cx="13716000" cy="7715250"/>
          </a:xfrm>
          <a:prstGeom prst="rect">
            <a:avLst/>
          </a:prstGeom>
        </p:spPr>
      </p:pic>
      <p:sp>
        <p:nvSpPr>
          <p:cNvPr id="5" name="가로 글상자 3"/>
          <p:cNvSpPr txBox="1"/>
          <p:nvPr/>
        </p:nvSpPr>
        <p:spPr>
          <a:xfrm>
            <a:off x="9443819" y="7481455"/>
            <a:ext cx="1961283" cy="641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1.14.</a:t>
            </a:r>
            <a:r>
              <a:rPr lang="ko-KR" altLang="en-US"/>
              <a:t>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541773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62621" y="-133350"/>
            <a:ext cx="5122069" cy="7429500"/>
          </a:xfrm>
          <a:prstGeom prst="rect">
            <a:avLst/>
          </a:prstGeom>
        </p:spPr>
      </p:pic>
      <p:sp>
        <p:nvSpPr>
          <p:cNvPr id="5" name="가로 글상자 3"/>
          <p:cNvSpPr txBox="1"/>
          <p:nvPr/>
        </p:nvSpPr>
        <p:spPr>
          <a:xfrm>
            <a:off x="7062569" y="944924"/>
            <a:ext cx="1961283" cy="643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1.14.</a:t>
            </a:r>
            <a:r>
              <a:rPr lang="ko-KR" altLang="en-US"/>
              <a:t>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277929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7950" r="31030" b="24200"/>
          <a:stretch>
            <a:fillRect/>
          </a:stretch>
        </p:blipFill>
        <p:spPr>
          <a:xfrm>
            <a:off x="275034" y="1047750"/>
            <a:ext cx="5926930" cy="4298156"/>
          </a:xfrm>
          <a:prstGeom prst="rect">
            <a:avLst/>
          </a:prstGeom>
        </p:spPr>
      </p:pic>
      <p:sp>
        <p:nvSpPr>
          <p:cNvPr id="6" name="가로 글상자 5"/>
          <p:cNvSpPr txBox="1"/>
          <p:nvPr/>
        </p:nvSpPr>
        <p:spPr>
          <a:xfrm>
            <a:off x="6980310" y="1073727"/>
            <a:ext cx="1961283" cy="638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1.15.</a:t>
            </a:r>
            <a:r>
              <a:rPr lang="ko-KR" altLang="en-US"/>
              <a:t>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18101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600"/>
              <a:t>게임 화면 안에 넣어야 할 것들</a:t>
            </a:r>
            <a:r>
              <a:rPr lang="en-US" altLang="ko-KR" sz="2600"/>
              <a:t>(3</a:t>
            </a:r>
            <a:r>
              <a:rPr lang="ko-KR" altLang="en-US" sz="2600"/>
              <a:t>가지</a:t>
            </a:r>
            <a:r>
              <a:rPr lang="en-US" altLang="ko-KR" sz="2600"/>
              <a:t>)</a:t>
            </a:r>
            <a:endParaRPr lang="ko-KR" altLang="en-US" sz="26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>
              <a:defRPr/>
            </a:pPr>
            <a:r>
              <a:rPr lang="en-US" altLang="ko-KR"/>
              <a:t>Input(</a:t>
            </a:r>
            <a:r>
              <a:rPr lang="ko-KR" altLang="en-US"/>
              <a:t>입력값</a:t>
            </a:r>
            <a:r>
              <a:rPr lang="en-US" altLang="ko-KR"/>
              <a:t>)</a:t>
            </a:r>
            <a:endParaRPr lang="en-US" altLang="ko-KR"/>
          </a:p>
          <a:p>
            <a:pPr lvl="1">
              <a:defRPr/>
            </a:pPr>
            <a:r>
              <a:rPr lang="ko-KR" altLang="en-US" b="1"/>
              <a:t>조작</a:t>
            </a:r>
            <a:r>
              <a:rPr lang="en-US" altLang="ko-KR" b="1"/>
              <a:t>, </a:t>
            </a:r>
            <a:r>
              <a:rPr lang="ko-KR" altLang="en-US" b="1"/>
              <a:t>선택</a:t>
            </a:r>
            <a:endParaRPr lang="ko-KR" altLang="en-US" b="1"/>
          </a:p>
          <a:p>
            <a:pPr lvl="1">
              <a:defRPr/>
            </a:pPr>
            <a:r>
              <a:rPr lang="ko-KR" altLang="en-US"/>
              <a:t>손</a:t>
            </a:r>
            <a:r>
              <a:rPr lang="en-US" altLang="ko-KR"/>
              <a:t>, </a:t>
            </a:r>
            <a:r>
              <a:rPr lang="ko-KR" altLang="en-US"/>
              <a:t>발</a:t>
            </a:r>
            <a:r>
              <a:rPr lang="en-US" altLang="ko-KR"/>
              <a:t>, </a:t>
            </a:r>
            <a:r>
              <a:rPr lang="ko-KR" altLang="en-US"/>
              <a:t>뇌 등으로 선택</a:t>
            </a:r>
            <a:r>
              <a:rPr lang="en-US" altLang="ko-KR"/>
              <a:t>,</a:t>
            </a:r>
            <a:r>
              <a:rPr lang="ko-KR" altLang="en-US"/>
              <a:t>조작할 수 있음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이게 플레이의 작용 요소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목적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플레이의 작용요소를 통해 목적을 </a:t>
            </a:r>
            <a:r>
              <a:rPr lang="ko-KR" altLang="en-US" b="1"/>
              <a:t>달성</a:t>
            </a:r>
            <a:r>
              <a:rPr lang="ko-KR" altLang="en-US"/>
              <a:t>하는 것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방해요인</a:t>
            </a:r>
            <a:endParaRPr lang="ko-KR" altLang="en-US"/>
          </a:p>
          <a:p>
            <a:pPr lvl="1">
              <a:defRPr/>
            </a:pPr>
            <a:r>
              <a:rPr lang="ko-KR" altLang="en-US" b="1"/>
              <a:t>몬스터</a:t>
            </a:r>
            <a:r>
              <a:rPr lang="en-US" altLang="ko-KR" b="1"/>
              <a:t>, </a:t>
            </a:r>
            <a:r>
              <a:rPr lang="ko-KR" altLang="en-US" b="1"/>
              <a:t>퍼즐</a:t>
            </a:r>
            <a:endParaRPr lang="ko-KR" altLang="en-US" b="1"/>
          </a:p>
          <a:p>
            <a:pPr lvl="1">
              <a:defRPr/>
            </a:pPr>
            <a:r>
              <a:rPr lang="ko-KR" altLang="en-US"/>
              <a:t>라코스터의 재미 이론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게임 화면 속에서 적절한 시련과 고난을 느끼게 해줄 때</a:t>
            </a:r>
            <a:r>
              <a:rPr lang="en-US" altLang="ko-KR"/>
              <a:t>, </a:t>
            </a:r>
            <a:r>
              <a:rPr lang="ko-KR" altLang="en-US"/>
              <a:t>플레이어는 재밌다고 느낀다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게임은 플레이의 작용요소로</a:t>
            </a:r>
            <a:r>
              <a:rPr lang="en-US" altLang="ko-KR"/>
              <a:t>, </a:t>
            </a:r>
            <a:r>
              <a:rPr lang="ko-KR" altLang="en-US"/>
              <a:t>방해요인을 제거해서</a:t>
            </a:r>
            <a:r>
              <a:rPr lang="en-US" altLang="ko-KR"/>
              <a:t>, </a:t>
            </a:r>
            <a:r>
              <a:rPr lang="ko-KR" altLang="en-US"/>
              <a:t>플레이의 목적을 달성하는 디지털로 수행되는 </a:t>
            </a:r>
            <a:r>
              <a:rPr lang="ko-KR" altLang="en-US" b="1"/>
              <a:t>놀이</a:t>
            </a:r>
            <a:r>
              <a:rPr lang="ko-KR" altLang="en-US"/>
              <a:t>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(</a:t>
            </a:r>
            <a:r>
              <a:rPr lang="ko-KR" altLang="en-US"/>
              <a:t>게임의 본질적인 가치는 재미다</a:t>
            </a:r>
            <a:r>
              <a:rPr lang="en-US" altLang="ko-KR"/>
              <a:t>.)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가로 글상자 3"/>
          <p:cNvSpPr txBox="1"/>
          <p:nvPr/>
        </p:nvSpPr>
        <p:spPr>
          <a:xfrm>
            <a:off x="7182717" y="6205321"/>
            <a:ext cx="1961283" cy="64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1.15.</a:t>
            </a:r>
            <a:r>
              <a:rPr lang="ko-KR" altLang="en-US"/>
              <a:t>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517405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20628"/>
            <a:ext cx="7886700" cy="4169343"/>
          </a:xfrm>
        </p:spPr>
        <p:txBody>
          <a:bodyPr>
            <a:normAutofit fontScale="62500" lnSpcReduction="20000"/>
          </a:bodyPr>
          <a:lstStyle/>
          <a:p>
            <a:pPr lvl="0">
              <a:defRPr/>
            </a:pPr>
            <a:r>
              <a:rPr lang="ko-KR" altLang="en-US"/>
              <a:t>게임명 </a:t>
            </a:r>
            <a:r>
              <a:rPr lang="en-US" altLang="ko-KR"/>
              <a:t>: </a:t>
            </a:r>
            <a:r>
              <a:rPr lang="ko-KR" altLang="en-US"/>
              <a:t>착해</a:t>
            </a:r>
            <a:r>
              <a:rPr lang="en-US" altLang="ko-KR"/>
              <a:t>!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장르</a:t>
            </a:r>
            <a:r>
              <a:rPr lang="en-US" altLang="ko-KR"/>
              <a:t>: 내러티브 중심 어드벤처 / 선택형 스토리 게임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기본 장르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내러티브 중심 어드벤처 / 선택형 스토리 게임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세부 태그 :</a:t>
            </a:r>
            <a:r>
              <a:rPr lang="ko-KR" altLang="en-US"/>
              <a:t> </a:t>
            </a:r>
            <a:r>
              <a:rPr lang="en-US" altLang="ko-KR"/>
              <a:t>도트 그래픽 2D 쯔꾸르 게임,</a:t>
            </a:r>
            <a:r>
              <a:rPr lang="ko-KR" altLang="en-US"/>
              <a:t> </a:t>
            </a:r>
            <a:r>
              <a:rPr lang="en-US" altLang="ko-KR"/>
              <a:t>선택 기반 내러티브,</a:t>
            </a:r>
            <a:r>
              <a:rPr lang="ko-KR" altLang="en-US"/>
              <a:t> </a:t>
            </a:r>
            <a:r>
              <a:rPr lang="en-US" altLang="ko-KR"/>
              <a:t>심리 드라마,</a:t>
            </a:r>
            <a:r>
              <a:rPr lang="ko-KR" altLang="en-US"/>
              <a:t> </a:t>
            </a:r>
            <a:r>
              <a:rPr lang="en-US" altLang="ko-KR"/>
              <a:t>다크 판타지,</a:t>
            </a:r>
            <a:r>
              <a:rPr lang="ko-KR" altLang="en-US"/>
              <a:t> </a:t>
            </a:r>
            <a:r>
              <a:rPr lang="en-US" altLang="ko-KR"/>
              <a:t>도덕적 딜레마,</a:t>
            </a:r>
            <a:r>
              <a:rPr lang="ko-KR" altLang="en-US"/>
              <a:t> </a:t>
            </a:r>
            <a:r>
              <a:rPr lang="en-US" altLang="ko-KR"/>
              <a:t>멀티 엔딩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플랫폼</a:t>
            </a:r>
            <a:r>
              <a:rPr lang="en-US" altLang="ko-KR"/>
              <a:t>: </a:t>
            </a:r>
            <a:r>
              <a:rPr lang="ko-KR" altLang="en-US"/>
              <a:t>모바일</a:t>
            </a:r>
            <a:r>
              <a:rPr lang="en-US" altLang="ko-KR"/>
              <a:t> (</a:t>
            </a:r>
            <a:r>
              <a:rPr lang="ko-KR" altLang="en-US"/>
              <a:t>안드로이드</a:t>
            </a:r>
            <a:r>
              <a:rPr lang="en-US" altLang="ko-KR"/>
              <a:t>)  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개발 기간</a:t>
            </a:r>
            <a:r>
              <a:rPr lang="en-US" altLang="ko-KR"/>
              <a:t>: 3</a:t>
            </a:r>
            <a:r>
              <a:rPr lang="ko-KR" altLang="en-US"/>
              <a:t>개월 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개발 인원</a:t>
            </a:r>
            <a:r>
              <a:rPr lang="en-US" altLang="ko-KR"/>
              <a:t>: 1</a:t>
            </a:r>
            <a:r>
              <a:rPr lang="ko-KR" altLang="en-US"/>
              <a:t>인 개발 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담당 역할</a:t>
            </a:r>
            <a:r>
              <a:rPr lang="en-US" altLang="ko-KR"/>
              <a:t>: </a:t>
            </a:r>
            <a:r>
              <a:rPr lang="ko-KR" altLang="en-US"/>
              <a:t>기획</a:t>
            </a:r>
            <a:r>
              <a:rPr lang="en-US" altLang="ko-KR"/>
              <a:t>, </a:t>
            </a:r>
            <a:r>
              <a:rPr lang="ko-KR" altLang="en-US"/>
              <a:t>프로그래밍</a:t>
            </a:r>
            <a:r>
              <a:rPr lang="en-US" altLang="ko-KR"/>
              <a:t>, UI </a:t>
            </a:r>
            <a:r>
              <a:rPr lang="ko-KR" altLang="en-US"/>
              <a:t>구현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Engine: Unity 2022.3 LTS  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Language: C#  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Version Control: GitHub</a:t>
            </a:r>
            <a:endParaRPr lang="en-US" altLang="ko-KR"/>
          </a:p>
        </p:txBody>
      </p:sp>
      <p:sp>
        <p:nvSpPr>
          <p:cNvPr id="4" name="가로 글상자 3"/>
          <p:cNvSpPr txBox="1"/>
          <p:nvPr/>
        </p:nvSpPr>
        <p:spPr>
          <a:xfrm>
            <a:off x="7062569" y="944924"/>
            <a:ext cx="1961283" cy="643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030470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게임의 외적인 재미</a:t>
            </a:r>
            <a:r>
              <a:rPr lang="en-US" altLang="ko-KR" sz="1500"/>
              <a:t>(</a:t>
            </a:r>
            <a:r>
              <a:rPr lang="ko-KR" altLang="en-US" sz="1500"/>
              <a:t>대외적으로 재밌다고 판단된 요소들</a:t>
            </a:r>
            <a:r>
              <a:rPr lang="en-US" altLang="ko-KR" sz="1500"/>
              <a:t>)</a:t>
            </a:r>
            <a:endParaRPr lang="ko-KR" altLang="en-US" sz="15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아바타의 내</a:t>
            </a:r>
            <a:r>
              <a:rPr lang="en-US" altLang="ko-KR"/>
              <a:t>.</a:t>
            </a:r>
            <a:r>
              <a:rPr lang="ko-KR" altLang="en-US"/>
              <a:t>외적인 성장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스토리텔링의 경험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경쟁과 협동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킬러 콘텐츠에 대한 기대감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의상 수집</a:t>
            </a:r>
            <a:r>
              <a:rPr lang="en-US" altLang="ko-KR"/>
              <a:t>, </a:t>
            </a:r>
            <a:r>
              <a:rPr lang="ko-KR" altLang="en-US"/>
              <a:t>새로운 몬스터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가로 글상자 3"/>
          <p:cNvSpPr txBox="1"/>
          <p:nvPr/>
        </p:nvSpPr>
        <p:spPr>
          <a:xfrm>
            <a:off x="7182717" y="6205321"/>
            <a:ext cx="1961283" cy="64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1.15.</a:t>
            </a:r>
            <a:r>
              <a:rPr lang="ko-KR" altLang="en-US"/>
              <a:t>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084758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화면 안에는 상황이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  <a:defRPr/>
            </a:pPr>
            <a:r>
              <a:rPr lang="en-US" altLang="ko-KR"/>
              <a:t>[</a:t>
            </a:r>
            <a:r>
              <a:rPr lang="ko-KR" altLang="en-US"/>
              <a:t>게임이 지닌 상황</a:t>
            </a:r>
            <a:r>
              <a:rPr lang="en-US" altLang="ko-KR"/>
              <a:t>]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등장인물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역할</a:t>
            </a:r>
            <a:r>
              <a:rPr lang="en-US" altLang="ko-KR"/>
              <a:t>(role)</a:t>
            </a:r>
            <a:r>
              <a:rPr lang="ko-KR" altLang="en-US"/>
              <a:t>이 부여되야 함</a:t>
            </a:r>
            <a:r>
              <a:rPr lang="en-US" altLang="ko-KR"/>
              <a:t>. </a:t>
            </a:r>
            <a:r>
              <a:rPr lang="ko-KR" altLang="en-US"/>
              <a:t>주인공</a:t>
            </a:r>
            <a:r>
              <a:rPr lang="en-US" altLang="ko-KR"/>
              <a:t>, </a:t>
            </a:r>
            <a:r>
              <a:rPr lang="ko-KR" altLang="en-US"/>
              <a:t>악당</a:t>
            </a:r>
            <a:r>
              <a:rPr lang="en-US" altLang="ko-KR"/>
              <a:t>, </a:t>
            </a:r>
            <a:r>
              <a:rPr lang="ko-KR" altLang="en-US"/>
              <a:t>조력자</a:t>
            </a:r>
            <a:r>
              <a:rPr lang="en-US" altLang="ko-KR"/>
              <a:t>, </a:t>
            </a:r>
            <a:r>
              <a:rPr lang="ko-KR" altLang="en-US"/>
              <a:t>주변 인물</a:t>
            </a:r>
            <a:r>
              <a:rPr lang="en-US" altLang="ko-KR"/>
              <a:t>(</a:t>
            </a:r>
            <a:r>
              <a:rPr lang="ko-KR" altLang="en-US"/>
              <a:t>선의도 악의도 없는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등장무대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타운</a:t>
            </a:r>
            <a:r>
              <a:rPr lang="en-US" altLang="ko-KR"/>
              <a:t>, </a:t>
            </a:r>
            <a:r>
              <a:rPr lang="ko-KR" altLang="en-US"/>
              <a:t>필드</a:t>
            </a:r>
            <a:r>
              <a:rPr lang="en-US" altLang="ko-KR"/>
              <a:t>, </a:t>
            </a:r>
            <a:r>
              <a:rPr lang="ko-KR" altLang="en-US"/>
              <a:t>던전 </a:t>
            </a:r>
            <a:r>
              <a:rPr lang="en-US" altLang="ko-KR"/>
              <a:t>(T, F, D)</a:t>
            </a:r>
            <a:r>
              <a:rPr lang="ko-KR" altLang="en-US"/>
              <a:t> </a:t>
            </a:r>
            <a:r>
              <a:rPr lang="en-US" altLang="ko-KR"/>
              <a:t>/ </a:t>
            </a:r>
            <a:r>
              <a:rPr lang="ko-KR" altLang="en-US"/>
              <a:t>비사건 지역과 다른 지역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대본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극적인 장면을 위해서는 갈등이 필요</a:t>
            </a:r>
            <a:r>
              <a:rPr lang="en-US" altLang="ko-KR"/>
              <a:t>.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등장인물들이 어떤 장소에서 하필 만났기 때문에 갈등이 발생하는 것</a:t>
            </a:r>
            <a:endParaRPr lang="en-US" altLang="ko-KR"/>
          </a:p>
        </p:txBody>
      </p:sp>
      <p:sp>
        <p:nvSpPr>
          <p:cNvPr id="4" name="가로 글상자 3"/>
          <p:cNvSpPr txBox="1"/>
          <p:nvPr/>
        </p:nvSpPr>
        <p:spPr>
          <a:xfrm>
            <a:off x="7182717" y="6205321"/>
            <a:ext cx="1961283" cy="64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1.15.</a:t>
            </a:r>
            <a:r>
              <a:rPr lang="ko-KR" altLang="en-US"/>
              <a:t>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209300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8910" b="29010"/>
          <a:stretch>
            <a:fillRect/>
          </a:stretch>
        </p:blipFill>
        <p:spPr>
          <a:xfrm>
            <a:off x="1143000" y="1119187"/>
            <a:ext cx="6858000" cy="3869531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7182717" y="6205321"/>
            <a:ext cx="1961283" cy="64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1.15.</a:t>
            </a:r>
            <a:r>
              <a:rPr lang="ko-KR" altLang="en-US"/>
              <a:t>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304801"/>
      </p:ext>
    </p:extLst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3500"/>
              <a:t>[</a:t>
            </a:r>
            <a:r>
              <a:rPr lang="ko-KR" altLang="en-US" sz="3500"/>
              <a:t>수업 중에 생각난 게임에 대한 아이디어 정리</a:t>
            </a:r>
            <a:r>
              <a:rPr lang="en-US" altLang="ko-KR" sz="3500"/>
              <a:t>]</a:t>
            </a:r>
            <a:endParaRPr lang="en-US" altLang="ko-KR" sz="35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900"/>
              <a:t>캐릭터가 선택지를 고를 때마다 선행이 누적되면서 캐릭터의 외형이 더 예뻐진다</a:t>
            </a:r>
            <a:r>
              <a:rPr lang="en-US" altLang="ko-KR" sz="1900"/>
              <a:t>.</a:t>
            </a:r>
            <a:endParaRPr lang="en-US" altLang="ko-KR" sz="1900"/>
          </a:p>
          <a:p>
            <a:pPr lvl="0">
              <a:defRPr/>
            </a:pPr>
            <a:endParaRPr lang="en-US" altLang="ko-KR" sz="1900"/>
          </a:p>
          <a:p>
            <a:pPr lvl="0">
              <a:defRPr/>
            </a:pPr>
            <a:r>
              <a:rPr lang="ko-KR" altLang="en-US" sz="1900"/>
              <a:t>캐릭터가 선행이 아닌 선택지를 고를 경우 </a:t>
            </a:r>
            <a:r>
              <a:rPr lang="en-US" altLang="ko-KR" sz="1900"/>
              <a:t>-&gt;</a:t>
            </a:r>
            <a:r>
              <a:rPr lang="ko-KR" altLang="en-US" sz="1900"/>
              <a:t> </a:t>
            </a:r>
            <a:r>
              <a:rPr lang="en-US" altLang="ko-KR" sz="1900"/>
              <a:t>‘</a:t>
            </a:r>
            <a:r>
              <a:rPr lang="ko-KR" altLang="en-US" sz="1900"/>
              <a:t>내가 정말 그래도 될까</a:t>
            </a:r>
            <a:r>
              <a:rPr lang="en-US" altLang="ko-KR" sz="1900"/>
              <a:t>?’,</a:t>
            </a:r>
            <a:r>
              <a:rPr lang="ko-KR" altLang="en-US" sz="1900"/>
              <a:t> </a:t>
            </a:r>
            <a:r>
              <a:rPr lang="en-US" altLang="ko-KR" sz="1900"/>
              <a:t>‘</a:t>
            </a:r>
            <a:r>
              <a:rPr lang="ko-KR" altLang="en-US" sz="1900"/>
              <a:t>내가 나만 생각해도 될까</a:t>
            </a:r>
            <a:r>
              <a:rPr lang="en-US" altLang="ko-KR" sz="1900"/>
              <a:t>?’</a:t>
            </a:r>
            <a:r>
              <a:rPr lang="ko-KR" altLang="en-US" sz="1900"/>
              <a:t> 등의 고민이 화면에 출력된다</a:t>
            </a:r>
            <a:r>
              <a:rPr lang="en-US" altLang="ko-KR" sz="1900"/>
              <a:t>.</a:t>
            </a:r>
            <a:r>
              <a:rPr lang="ko-KR" altLang="en-US" sz="1900"/>
              <a:t> 그리고 한 번 더 선택지가 나타난다</a:t>
            </a:r>
            <a:r>
              <a:rPr lang="en-US" altLang="ko-KR" sz="1900"/>
              <a:t>.</a:t>
            </a:r>
            <a:endParaRPr lang="en-US" altLang="ko-KR" sz="1900"/>
          </a:p>
        </p:txBody>
      </p:sp>
      <p:sp>
        <p:nvSpPr>
          <p:cNvPr id="4" name="가로 글상자 3"/>
          <p:cNvSpPr txBox="1"/>
          <p:nvPr/>
        </p:nvSpPr>
        <p:spPr>
          <a:xfrm>
            <a:off x="7182717" y="6205321"/>
            <a:ext cx="1961283" cy="64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1.15.</a:t>
            </a:r>
            <a:r>
              <a:rPr lang="ko-KR" altLang="en-US"/>
              <a:t>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228540"/>
      </p:ext>
    </p:extLst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d47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3717751" y="6173314"/>
            <a:ext cx="474784" cy="474784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280072" y="6197653"/>
            <a:ext cx="474784" cy="474784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0880" y="6136724"/>
            <a:ext cx="474784" cy="474784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0" y="6142204"/>
            <a:ext cx="474784" cy="474784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521047" y="6160001"/>
            <a:ext cx="474784" cy="474784"/>
          </a:xfrm>
          <a:prstGeom prst="ellipse">
            <a:avLst/>
          </a:prstGeom>
          <a:solidFill>
            <a:srgbClr val="778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53295" y="-197433"/>
            <a:ext cx="1179457" cy="1119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  <a:endParaRPr lang="ko-KR" altLang="en-US"/>
          </a:p>
          <a:p>
            <a:pPr lvl="0">
              <a:defRPr/>
            </a:pPr>
            <a:r>
              <a:rPr lang="ko-KR" altLang="en-US" sz="3500"/>
              <a:t>ㄱ </a:t>
            </a:r>
            <a:r>
              <a:rPr lang="en-US" altLang="ko-KR" sz="3500"/>
              <a:t>(35)</a:t>
            </a:r>
            <a:endParaRPr lang="en-US" altLang="ko-KR" sz="3500"/>
          </a:p>
          <a:p>
            <a:pPr lvl="0">
              <a:defRPr/>
            </a:pPr>
            <a:r>
              <a:rPr lang="ko-KR" altLang="en-US" sz="1900"/>
              <a:t>ㄱ </a:t>
            </a:r>
            <a:r>
              <a:rPr lang="en-US" altLang="ko-KR" sz="1900"/>
              <a:t>(19)</a:t>
            </a:r>
            <a:endParaRPr lang="en-US" altLang="ko-KR" sz="1900"/>
          </a:p>
          <a:p>
            <a:pPr lvl="0">
              <a:defRPr/>
            </a:pPr>
            <a:r>
              <a:rPr lang="ko-KR" altLang="en-US" sz="1200"/>
              <a:t>ㄱ </a:t>
            </a:r>
            <a:r>
              <a:rPr lang="en-US" altLang="ko-KR" sz="1200"/>
              <a:t>(12)</a:t>
            </a:r>
            <a:endParaRPr lang="en-US" altLang="ko-KR" sz="1200"/>
          </a:p>
        </p:txBody>
      </p:sp>
      <p:sp>
        <p:nvSpPr>
          <p:cNvPr id="14" name="타원 13"/>
          <p:cNvSpPr/>
          <p:nvPr/>
        </p:nvSpPr>
        <p:spPr>
          <a:xfrm>
            <a:off x="2994450" y="6154002"/>
            <a:ext cx="474784" cy="474784"/>
          </a:xfrm>
          <a:prstGeom prst="ellipse">
            <a:avLst/>
          </a:prstGeom>
          <a:solidFill>
            <a:srgbClr val="aab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334608" y="6192635"/>
            <a:ext cx="474784" cy="474784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가로 글상자 25"/>
          <p:cNvSpPr txBox="1"/>
          <p:nvPr/>
        </p:nvSpPr>
        <p:spPr>
          <a:xfrm>
            <a:off x="509586" y="1006852"/>
            <a:ext cx="8124825" cy="4782442"/>
          </a:xfrm>
          <a:prstGeom prst="rect">
            <a:avLst/>
          </a:prstGeom>
          <a:solidFill>
            <a:srgbClr val="3d4767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900" b="1">
                <a:solidFill>
                  <a:srgbClr val="dedbd2"/>
                </a:solidFill>
              </a:rPr>
              <a:t>[</a:t>
            </a:r>
            <a:r>
              <a:rPr lang="ko-KR" altLang="en-US" sz="1900" b="1">
                <a:solidFill>
                  <a:srgbClr val="dedbd2"/>
                </a:solidFill>
              </a:rPr>
              <a:t>제목</a:t>
            </a:r>
            <a:r>
              <a:rPr lang="en-US" altLang="ko-KR" sz="1900" b="1">
                <a:solidFill>
                  <a:srgbClr val="dedbd2"/>
                </a:solidFill>
              </a:rPr>
              <a:t>]</a:t>
            </a:r>
            <a:r>
              <a:rPr lang="ko-KR" altLang="en-US" sz="1900" b="1">
                <a:solidFill>
                  <a:srgbClr val="dedbd2"/>
                </a:solidFill>
              </a:rPr>
              <a:t>   넌 착해</a:t>
            </a:r>
            <a:r>
              <a:rPr lang="en-US" altLang="ko-KR" sz="1900" b="1">
                <a:solidFill>
                  <a:srgbClr val="dedbd2"/>
                </a:solidFill>
              </a:rPr>
              <a:t>!</a:t>
            </a:r>
            <a:endParaRPr lang="en-US" altLang="ko-KR" sz="1900" b="1">
              <a:solidFill>
                <a:srgbClr val="2c2a2b"/>
              </a:solidFill>
            </a:endParaRPr>
          </a:p>
          <a:p>
            <a:pPr lvl="0">
              <a:defRPr/>
            </a:pPr>
            <a:endParaRPr lang="en-US" altLang="ko-KR" sz="1900" b="1">
              <a:solidFill>
                <a:srgbClr val="2c2a2b"/>
              </a:solidFill>
            </a:endParaRPr>
          </a:p>
          <a:p>
            <a:pPr lvl="0">
              <a:defRPr/>
            </a:pPr>
            <a:r>
              <a:rPr lang="en-US" altLang="ko-KR" sz="1900" b="1">
                <a:solidFill>
                  <a:srgbClr val="9c7275"/>
                </a:solidFill>
              </a:rPr>
              <a:t>[</a:t>
            </a:r>
            <a:r>
              <a:rPr lang="ko-KR" altLang="en-US" sz="1900" b="1">
                <a:solidFill>
                  <a:srgbClr val="9c7275"/>
                </a:solidFill>
              </a:rPr>
              <a:t>게임장르</a:t>
            </a:r>
            <a:r>
              <a:rPr lang="en-US" altLang="ko-KR" sz="1900" b="1">
                <a:solidFill>
                  <a:srgbClr val="9c7275"/>
                </a:solidFill>
              </a:rPr>
              <a:t>]   </a:t>
            </a:r>
            <a:r>
              <a:rPr lang="ko-KR" altLang="en-US" sz="1900" b="1">
                <a:solidFill>
                  <a:srgbClr val="9c7275"/>
                </a:solidFill>
              </a:rPr>
              <a:t>내러티브 중심 어드벤처</a:t>
            </a:r>
            <a:endParaRPr lang="ko-KR" altLang="en-US" sz="1900" b="1">
              <a:solidFill>
                <a:srgbClr val="2c2a2b"/>
              </a:solidFill>
            </a:endParaRPr>
          </a:p>
          <a:p>
            <a:pPr lvl="0">
              <a:defRPr/>
            </a:pPr>
            <a:endParaRPr lang="ko-KR" altLang="en-US" sz="1900" b="1">
              <a:solidFill>
                <a:srgbClr val="2c2a2b"/>
              </a:solidFill>
            </a:endParaRPr>
          </a:p>
          <a:p>
            <a:pPr lvl="0">
              <a:defRPr/>
            </a:pPr>
            <a:r>
              <a:rPr lang="en-US" altLang="ko-KR" sz="1900" b="1">
                <a:solidFill>
                  <a:srgbClr val="778161"/>
                </a:solidFill>
              </a:rPr>
              <a:t>[</a:t>
            </a:r>
            <a:r>
              <a:rPr lang="ko-KR" altLang="en-US" sz="1900" b="1">
                <a:solidFill>
                  <a:srgbClr val="778161"/>
                </a:solidFill>
              </a:rPr>
              <a:t>시놉시스</a:t>
            </a:r>
            <a:r>
              <a:rPr lang="en-US" altLang="ko-KR" sz="1900" b="1">
                <a:solidFill>
                  <a:srgbClr val="778161"/>
                </a:solidFill>
              </a:rPr>
              <a:t>]</a:t>
            </a:r>
            <a:endParaRPr lang="en-US" altLang="ko-KR" sz="1900" b="1">
              <a:solidFill>
                <a:srgbClr val="778161"/>
              </a:solidFill>
            </a:endParaRPr>
          </a:p>
          <a:p>
            <a:pPr lvl="0">
              <a:defRPr/>
            </a:pPr>
            <a:r>
              <a:rPr lang="ko-KR" altLang="en-US" sz="1900">
                <a:solidFill>
                  <a:srgbClr val="dedbd2"/>
                </a:solidFill>
              </a:rPr>
              <a:t>    이 게임은 플레이어에게 선택지가 주어지는 것처럼 보이지만</a:t>
            </a:r>
            <a:r>
              <a:rPr lang="en-US" altLang="ko-KR" sz="1900">
                <a:solidFill>
                  <a:srgbClr val="dedbd2"/>
                </a:solidFill>
              </a:rPr>
              <a:t>,</a:t>
            </a:r>
            <a:endParaRPr lang="ko-KR" altLang="en-US" sz="1900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ko-KR" altLang="en-US" sz="1900">
                <a:solidFill>
                  <a:srgbClr val="dedbd2"/>
                </a:solidFill>
              </a:rPr>
              <a:t>    이야기가 진행될수록 모든 선택지가 결국 하나의 방향으로 수렴하도록 강요되는</a:t>
            </a:r>
            <a:endParaRPr lang="ko-KR" altLang="en-US" sz="1900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ko-KR" altLang="en-US" sz="1900">
                <a:solidFill>
                  <a:srgbClr val="dedbd2"/>
                </a:solidFill>
              </a:rPr>
              <a:t>    내러티브 어드벤처다</a:t>
            </a:r>
            <a:r>
              <a:rPr lang="en-US" altLang="ko-KR" sz="1900">
                <a:solidFill>
                  <a:srgbClr val="dedbd2"/>
                </a:solidFill>
              </a:rPr>
              <a:t>.</a:t>
            </a:r>
            <a:endParaRPr lang="en-US" altLang="ko-KR" sz="1900">
              <a:solidFill>
                <a:srgbClr val="dedbd2"/>
              </a:solidFill>
            </a:endParaRPr>
          </a:p>
          <a:p>
            <a:pPr lvl="0">
              <a:defRPr/>
            </a:pPr>
            <a:endParaRPr lang="en-US" altLang="ko-KR" sz="1900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en-US" altLang="ko-KR" sz="1900">
                <a:solidFill>
                  <a:srgbClr val="dedbd2"/>
                </a:solidFill>
              </a:rPr>
              <a:t>    </a:t>
            </a:r>
            <a:r>
              <a:rPr lang="ko-KR" altLang="en-US" sz="1900">
                <a:solidFill>
                  <a:srgbClr val="dedbd2"/>
                </a:solidFill>
              </a:rPr>
              <a:t>스스로를 특별히 착한 사람이라 여기지 않는 주인공은</a:t>
            </a:r>
            <a:r>
              <a:rPr lang="en-US" altLang="ko-KR" sz="1900">
                <a:solidFill>
                  <a:srgbClr val="dedbd2"/>
                </a:solidFill>
              </a:rPr>
              <a:t>,</a:t>
            </a:r>
            <a:endParaRPr lang="en-US" altLang="ko-KR" sz="1900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ko-KR" altLang="en-US" sz="1900">
                <a:solidFill>
                  <a:srgbClr val="dedbd2"/>
                </a:solidFill>
              </a:rPr>
              <a:t>    </a:t>
            </a:r>
            <a:r>
              <a:rPr lang="en-US" altLang="ko-KR" sz="1900">
                <a:solidFill>
                  <a:srgbClr val="dedbd2"/>
                </a:solidFill>
              </a:rPr>
              <a:t>’</a:t>
            </a:r>
            <a:r>
              <a:rPr lang="ko-KR" altLang="en-US" sz="1900">
                <a:solidFill>
                  <a:srgbClr val="dedbd2"/>
                </a:solidFill>
              </a:rPr>
              <a:t>가장 착한 사람</a:t>
            </a:r>
            <a:r>
              <a:rPr lang="en-US" altLang="ko-KR" sz="1900">
                <a:solidFill>
                  <a:srgbClr val="dedbd2"/>
                </a:solidFill>
              </a:rPr>
              <a:t>’</a:t>
            </a:r>
            <a:r>
              <a:rPr lang="ko-KR" altLang="en-US" sz="1900">
                <a:solidFill>
                  <a:srgbClr val="dedbd2"/>
                </a:solidFill>
              </a:rPr>
              <a:t>이기를 요구받는 기대 속에서</a:t>
            </a:r>
            <a:endParaRPr lang="ko-KR" altLang="en-US" sz="1900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en-US" altLang="ko-KR" sz="1900">
                <a:solidFill>
                  <a:srgbClr val="dedbd2"/>
                </a:solidFill>
              </a:rPr>
              <a:t>    </a:t>
            </a:r>
            <a:r>
              <a:rPr lang="ko-KR" altLang="en-US" sz="1900">
                <a:solidFill>
                  <a:srgbClr val="dedbd2"/>
                </a:solidFill>
              </a:rPr>
              <a:t>서서히 붕괴되어 가는 세계와 함께 하나의 역할로 소모되어 간다</a:t>
            </a:r>
            <a:r>
              <a:rPr lang="en-US" altLang="ko-KR" sz="1900">
                <a:solidFill>
                  <a:srgbClr val="dedbd2"/>
                </a:solidFill>
              </a:rPr>
              <a:t>.</a:t>
            </a:r>
            <a:endParaRPr lang="en-US" altLang="ko-KR" sz="1900">
              <a:solidFill>
                <a:srgbClr val="dedbd2"/>
              </a:solidFill>
            </a:endParaRPr>
          </a:p>
          <a:p>
            <a:pPr lvl="0">
              <a:defRPr/>
            </a:pPr>
            <a:endParaRPr lang="en-US" altLang="ko-KR" sz="1900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en-US" altLang="ko-KR" sz="1900">
                <a:solidFill>
                  <a:srgbClr val="dedbd2"/>
                </a:solidFill>
              </a:rPr>
              <a:t>    </a:t>
            </a:r>
            <a:r>
              <a:rPr lang="ko-KR" altLang="en-US" sz="1900">
                <a:solidFill>
                  <a:srgbClr val="dedbd2"/>
                </a:solidFill>
              </a:rPr>
              <a:t>플레이어는 선택을 반복할수록</a:t>
            </a:r>
            <a:endParaRPr lang="ko-KR" altLang="en-US" sz="1900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ko-KR" altLang="en-US" sz="1900">
                <a:solidFill>
                  <a:srgbClr val="dedbd2"/>
                </a:solidFill>
              </a:rPr>
              <a:t>    </a:t>
            </a:r>
            <a:r>
              <a:rPr lang="ko-KR" altLang="en-US" sz="1900" b="1">
                <a:solidFill>
                  <a:srgbClr val="dedbd2"/>
                </a:solidFill>
              </a:rPr>
              <a:t>선의가 자발적 선택에서 의무로 변해가는 과정</a:t>
            </a:r>
            <a:r>
              <a:rPr lang="en-US" altLang="ko-KR" sz="1900">
                <a:solidFill>
                  <a:srgbClr val="dedbd2"/>
                </a:solidFill>
              </a:rPr>
              <a:t>,</a:t>
            </a:r>
            <a:endParaRPr lang="en-US" altLang="ko-KR" sz="1900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ko-KR" altLang="en-US" sz="1900">
                <a:solidFill>
                  <a:srgbClr val="dedbd2"/>
                </a:solidFill>
              </a:rPr>
              <a:t>    그리고 그 과정이 개인과 세계를 어떻게 잠식하는 지를 경험하게 된다</a:t>
            </a:r>
            <a:r>
              <a:rPr lang="en-US" altLang="ko-KR" sz="1900">
                <a:solidFill>
                  <a:srgbClr val="dedbd2"/>
                </a:solidFill>
              </a:rPr>
              <a:t>.</a:t>
            </a:r>
            <a:endParaRPr lang="en-US" altLang="ko-KR" sz="1900" b="1">
              <a:solidFill>
                <a:srgbClr val="dedbd2"/>
              </a:solidFill>
            </a:endParaRPr>
          </a:p>
          <a:p>
            <a:pPr lvl="0">
              <a:defRPr/>
            </a:pPr>
            <a:endParaRPr lang="ko-KR" altLang="en-US" sz="1900" b="1">
              <a:solidFill>
                <a:srgbClr val="2c2a2b"/>
              </a:solidFill>
            </a:endParaRPr>
          </a:p>
          <a:p>
            <a:pPr lvl="0">
              <a:defRPr/>
            </a:pPr>
            <a:r>
              <a:rPr lang="en-US" altLang="ko-KR" sz="1900" b="1">
                <a:solidFill>
                  <a:srgbClr val="a58741"/>
                </a:solidFill>
              </a:rPr>
              <a:t>[</a:t>
            </a:r>
            <a:r>
              <a:rPr lang="ko-KR" altLang="en-US" sz="1900" b="1">
                <a:solidFill>
                  <a:srgbClr val="a58741"/>
                </a:solidFill>
              </a:rPr>
              <a:t>재미 요소</a:t>
            </a:r>
            <a:r>
              <a:rPr lang="en-US" altLang="ko-KR" sz="1900" b="1">
                <a:solidFill>
                  <a:srgbClr val="a58741"/>
                </a:solidFill>
              </a:rPr>
              <a:t>]</a:t>
            </a:r>
            <a:endParaRPr lang="en-US" altLang="ko-KR" sz="1900" b="1">
              <a:solidFill>
                <a:srgbClr val="a58741"/>
              </a:solidFill>
            </a:endParaRP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1900">
                <a:solidFill>
                  <a:srgbClr val="dedbd2"/>
                </a:solidFill>
              </a:rPr>
              <a:t>감정적 압박과 몰입을 즐기는 내러티브 플레이</a:t>
            </a:r>
            <a:endParaRPr lang="ko-KR" altLang="en-US" sz="1900">
              <a:solidFill>
                <a:srgbClr val="dedbd2"/>
              </a:solidFill>
            </a:endParaRP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1900">
                <a:solidFill>
                  <a:srgbClr val="dedbd2"/>
                </a:solidFill>
              </a:rPr>
              <a:t>선택에 따라 변화하는 스토리 흐름과 엔딩 구조</a:t>
            </a:r>
            <a:endParaRPr lang="ko-KR" altLang="en-US" sz="1900">
              <a:solidFill>
                <a:srgbClr val="dedbd2"/>
              </a:solidFill>
            </a:endParaRP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1900">
                <a:solidFill>
                  <a:srgbClr val="dedbd2"/>
                </a:solidFill>
              </a:rPr>
              <a:t>선택 누적에 따라 분위기와 연출이 변화하는 시스템</a:t>
            </a:r>
            <a:endParaRPr lang="ko-KR" altLang="en-US" sz="1900">
              <a:solidFill>
                <a:srgbClr val="dedbd2"/>
              </a:solidFill>
            </a:endParaRP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1900">
                <a:solidFill>
                  <a:srgbClr val="dedbd2"/>
                </a:solidFill>
              </a:rPr>
              <a:t>선행이 보상이 아닌 </a:t>
            </a:r>
            <a:r>
              <a:rPr lang="ko-KR" altLang="en-US" sz="1900" b="1">
                <a:solidFill>
                  <a:srgbClr val="dedbd2"/>
                </a:solidFill>
              </a:rPr>
              <a:t>부담으로 작동하는 </a:t>
            </a:r>
            <a:r>
              <a:rPr lang="en-US" altLang="ko-KR" sz="1900" b="1">
                <a:solidFill>
                  <a:srgbClr val="dedbd2"/>
                </a:solidFill>
              </a:rPr>
              <a:t>‘</a:t>
            </a:r>
            <a:r>
              <a:rPr lang="ko-KR" altLang="en-US" sz="1900" b="1">
                <a:solidFill>
                  <a:srgbClr val="dedbd2"/>
                </a:solidFill>
              </a:rPr>
              <a:t>선택 소모화</a:t>
            </a:r>
            <a:r>
              <a:rPr lang="en-US" altLang="ko-KR" sz="1900" b="1">
                <a:solidFill>
                  <a:srgbClr val="dedbd2"/>
                </a:solidFill>
              </a:rPr>
              <a:t>’</a:t>
            </a:r>
            <a:r>
              <a:rPr lang="ko-KR" altLang="en-US" sz="1900" b="1">
                <a:solidFill>
                  <a:srgbClr val="dedbd2"/>
                </a:solidFill>
              </a:rPr>
              <a:t> 구조</a:t>
            </a:r>
            <a:endParaRPr lang="ko-KR" altLang="en-US" sz="1900" b="1">
              <a:solidFill>
                <a:srgbClr val="dedbd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18477"/>
            <a:ext cx="8353425" cy="489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/>
              <a:t>[</a:t>
            </a:r>
            <a:r>
              <a:rPr lang="ko-KR" altLang="en-US" sz="3500"/>
              <a:t>강의에서 배운 내용을 바탕으로 작업 중인 페이지</a:t>
            </a:r>
            <a:r>
              <a:rPr lang="en-US" altLang="ko-KR" sz="3500"/>
              <a:t>]</a:t>
            </a:r>
            <a:endParaRPr lang="ko-KR" altLang="en-US" sz="3500"/>
          </a:p>
        </p:txBody>
      </p:sp>
      <p:sp>
        <p:nvSpPr>
          <p:cNvPr id="28" name="가로 글상자 27"/>
          <p:cNvSpPr txBox="1"/>
          <p:nvPr/>
        </p:nvSpPr>
        <p:spPr>
          <a:xfrm>
            <a:off x="7297017" y="6319621"/>
            <a:ext cx="1961283" cy="64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1.16.</a:t>
            </a:r>
            <a:r>
              <a:rPr lang="ko-KR" altLang="en-US"/>
              <a:t>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388589"/>
      </p:ext>
    </p:extLst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d47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3717751" y="6173314"/>
            <a:ext cx="474784" cy="474784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280072" y="6197653"/>
            <a:ext cx="474784" cy="474784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0880" y="6136724"/>
            <a:ext cx="474784" cy="474784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0" y="6142204"/>
            <a:ext cx="474784" cy="474784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521047" y="6160001"/>
            <a:ext cx="474784" cy="474784"/>
          </a:xfrm>
          <a:prstGeom prst="ellipse">
            <a:avLst/>
          </a:prstGeom>
          <a:solidFill>
            <a:srgbClr val="778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53295" y="-197433"/>
            <a:ext cx="1179457" cy="1119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  <a:endParaRPr lang="ko-KR" altLang="en-US"/>
          </a:p>
          <a:p>
            <a:pPr lvl="0">
              <a:defRPr/>
            </a:pPr>
            <a:r>
              <a:rPr lang="ko-KR" altLang="en-US" sz="3500"/>
              <a:t>ㄱ </a:t>
            </a:r>
            <a:r>
              <a:rPr lang="en-US" altLang="ko-KR" sz="3500"/>
              <a:t>(35)</a:t>
            </a:r>
            <a:endParaRPr lang="en-US" altLang="ko-KR" sz="3500"/>
          </a:p>
          <a:p>
            <a:pPr lvl="0">
              <a:defRPr/>
            </a:pPr>
            <a:r>
              <a:rPr lang="ko-KR" altLang="en-US" sz="1900"/>
              <a:t>ㄱ </a:t>
            </a:r>
            <a:r>
              <a:rPr lang="en-US" altLang="ko-KR" sz="1900"/>
              <a:t>(19)</a:t>
            </a:r>
            <a:endParaRPr lang="en-US" altLang="ko-KR" sz="1900"/>
          </a:p>
          <a:p>
            <a:pPr lvl="0">
              <a:defRPr/>
            </a:pPr>
            <a:r>
              <a:rPr lang="ko-KR" altLang="en-US" sz="1200"/>
              <a:t>ㄱ </a:t>
            </a:r>
            <a:r>
              <a:rPr lang="en-US" altLang="ko-KR" sz="1200"/>
              <a:t>(12)</a:t>
            </a:r>
            <a:endParaRPr lang="en-US" altLang="ko-KR" sz="1200"/>
          </a:p>
        </p:txBody>
      </p:sp>
      <p:sp>
        <p:nvSpPr>
          <p:cNvPr id="14" name="타원 13"/>
          <p:cNvSpPr/>
          <p:nvPr/>
        </p:nvSpPr>
        <p:spPr>
          <a:xfrm>
            <a:off x="2994450" y="6154002"/>
            <a:ext cx="474784" cy="474784"/>
          </a:xfrm>
          <a:prstGeom prst="ellipse">
            <a:avLst/>
          </a:prstGeom>
          <a:solidFill>
            <a:srgbClr val="aab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334608" y="6192635"/>
            <a:ext cx="474784" cy="474784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가로 글상자 25"/>
          <p:cNvSpPr txBox="1"/>
          <p:nvPr/>
        </p:nvSpPr>
        <p:spPr>
          <a:xfrm>
            <a:off x="514350" y="1428157"/>
            <a:ext cx="8124825" cy="1361834"/>
          </a:xfrm>
          <a:prstGeom prst="rect">
            <a:avLst/>
          </a:prstGeom>
          <a:solidFill>
            <a:srgbClr val="3d4767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900" b="1">
                <a:solidFill>
                  <a:srgbClr val="aab3d9"/>
                </a:solidFill>
              </a:rPr>
              <a:t>[</a:t>
            </a:r>
            <a:r>
              <a:rPr lang="ko-KR" altLang="en-US" sz="1900" b="1">
                <a:solidFill>
                  <a:srgbClr val="aab3d9"/>
                </a:solidFill>
              </a:rPr>
              <a:t>게임의 정의</a:t>
            </a:r>
            <a:r>
              <a:rPr lang="en-US" altLang="ko-KR" sz="1900" b="1">
                <a:solidFill>
                  <a:srgbClr val="aab3d9"/>
                </a:solidFill>
              </a:rPr>
              <a:t>]</a:t>
            </a:r>
            <a:endParaRPr lang="en-US" altLang="ko-KR" sz="1900" b="1">
              <a:solidFill>
                <a:srgbClr val="2c2a2b"/>
              </a:solidFill>
            </a:endParaRPr>
          </a:p>
          <a:p>
            <a:pPr lvl="0">
              <a:defRPr/>
            </a:pPr>
            <a:r>
              <a:rPr lang="en-US" altLang="ko-KR" sz="1900" b="1">
                <a:solidFill>
                  <a:srgbClr val="e9e8e3"/>
                </a:solidFill>
              </a:rPr>
              <a:t>    &lt;</a:t>
            </a:r>
            <a:r>
              <a:rPr lang="ko-KR" altLang="en-US" sz="1900" b="1">
                <a:solidFill>
                  <a:srgbClr val="e9e8e3"/>
                </a:solidFill>
              </a:rPr>
              <a:t>넌 착해</a:t>
            </a:r>
            <a:r>
              <a:rPr lang="en-US" altLang="ko-KR" sz="1900" b="1">
                <a:solidFill>
                  <a:srgbClr val="e9e8e3"/>
                </a:solidFill>
              </a:rPr>
              <a:t>!&gt;</a:t>
            </a:r>
            <a:r>
              <a:rPr lang="ko-KR" altLang="en-US" sz="1900" b="1">
                <a:solidFill>
                  <a:srgbClr val="e9e8e3"/>
                </a:solidFill>
              </a:rPr>
              <a:t>는 플레이어가 선택과 상호작용을 통해 이야기에 개입하며</a:t>
            </a:r>
            <a:r>
              <a:rPr lang="en-US" altLang="ko-KR" sz="1900" b="1">
                <a:solidFill>
                  <a:srgbClr val="e9e8e3"/>
                </a:solidFill>
              </a:rPr>
              <a:t>,</a:t>
            </a:r>
            <a:endParaRPr lang="en-US" altLang="ko-KR" sz="1900" b="1">
              <a:solidFill>
                <a:srgbClr val="e9e8e3"/>
              </a:solidFill>
            </a:endParaRPr>
          </a:p>
          <a:p>
            <a:pPr lvl="0">
              <a:defRPr/>
            </a:pPr>
            <a:r>
              <a:rPr lang="en-US" altLang="ko-KR" sz="1900" b="1">
                <a:solidFill>
                  <a:srgbClr val="e9e8e3"/>
                </a:solidFill>
              </a:rPr>
              <a:t>    </a:t>
            </a:r>
            <a:r>
              <a:rPr lang="ko-KR" altLang="en-US" sz="1900" b="1">
                <a:solidFill>
                  <a:srgbClr val="e9e8e3"/>
                </a:solidFill>
              </a:rPr>
              <a:t>주변 인물들의 기대</a:t>
            </a:r>
            <a:r>
              <a:rPr lang="en-US" altLang="ko-KR" sz="1900" b="1">
                <a:solidFill>
                  <a:srgbClr val="e9e8e3"/>
                </a:solidFill>
              </a:rPr>
              <a:t>, </a:t>
            </a:r>
            <a:r>
              <a:rPr lang="ko-KR" altLang="en-US" sz="1900" b="1">
                <a:solidFill>
                  <a:srgbClr val="e9e8e3"/>
                </a:solidFill>
              </a:rPr>
              <a:t>붕괴되어 가는 세계</a:t>
            </a:r>
            <a:r>
              <a:rPr lang="en-US" altLang="ko-KR" sz="1900" b="1">
                <a:solidFill>
                  <a:srgbClr val="e9e8e3"/>
                </a:solidFill>
              </a:rPr>
              <a:t>,</a:t>
            </a:r>
            <a:endParaRPr lang="en-US" altLang="ko-KR" sz="1900" b="1">
              <a:solidFill>
                <a:srgbClr val="e9e8e3"/>
              </a:solidFill>
            </a:endParaRPr>
          </a:p>
          <a:p>
            <a:pPr lvl="0">
              <a:defRPr/>
            </a:pPr>
            <a:r>
              <a:rPr lang="en-US" altLang="ko-KR" sz="1900" b="1">
                <a:solidFill>
                  <a:srgbClr val="e9e8e3"/>
                </a:solidFill>
              </a:rPr>
              <a:t>    </a:t>
            </a:r>
            <a:r>
              <a:rPr lang="ko-KR" altLang="en-US" sz="1900" b="1">
                <a:solidFill>
                  <a:srgbClr val="e9e8e3"/>
                </a:solidFill>
              </a:rPr>
              <a:t>그리고 선행을 전제로 한 대사와 사건들이 얽혀 만들어지는 상황 속에서</a:t>
            </a:r>
            <a:endParaRPr lang="ko-KR" altLang="en-US" sz="1900" b="1">
              <a:solidFill>
                <a:srgbClr val="e9e8e3"/>
              </a:solidFill>
            </a:endParaRPr>
          </a:p>
          <a:p>
            <a:pPr lvl="0">
              <a:defRPr/>
            </a:pPr>
            <a:r>
              <a:rPr lang="en-US" altLang="ko-KR" sz="1900" b="1">
                <a:solidFill>
                  <a:srgbClr val="e9e8e3"/>
                </a:solidFill>
              </a:rPr>
              <a:t>    ‘</a:t>
            </a:r>
            <a:r>
              <a:rPr lang="ko-KR" altLang="en-US" sz="1900" b="1">
                <a:solidFill>
                  <a:srgbClr val="e9e8e3"/>
                </a:solidFill>
              </a:rPr>
              <a:t>착함</a:t>
            </a:r>
            <a:r>
              <a:rPr lang="en-US" altLang="ko-KR" sz="1900" b="1">
                <a:solidFill>
                  <a:srgbClr val="e9e8e3"/>
                </a:solidFill>
              </a:rPr>
              <a:t>’</a:t>
            </a:r>
            <a:r>
              <a:rPr lang="ko-KR" altLang="en-US" sz="1900" b="1">
                <a:solidFill>
                  <a:srgbClr val="e9e8e3"/>
                </a:solidFill>
              </a:rPr>
              <a:t>이라는 사회적 기대가 한 사람의 선택을 어떻게 몰아가는지를 그려내는</a:t>
            </a:r>
            <a:endParaRPr lang="ko-KR" altLang="en-US" sz="1900" b="1">
              <a:solidFill>
                <a:srgbClr val="e9e8e3"/>
              </a:solidFill>
            </a:endParaRPr>
          </a:p>
          <a:p>
            <a:pPr lvl="0">
              <a:defRPr/>
            </a:pPr>
            <a:r>
              <a:rPr lang="en-US" altLang="ko-KR" sz="1900" b="1">
                <a:solidFill>
                  <a:srgbClr val="e9e8e3"/>
                </a:solidFill>
              </a:rPr>
              <a:t>    </a:t>
            </a:r>
            <a:r>
              <a:rPr lang="ko-KR" altLang="en-US" sz="1900" b="1">
                <a:solidFill>
                  <a:srgbClr val="e9e8e3"/>
                </a:solidFill>
              </a:rPr>
              <a:t>내러티브 중심 디지털 어드벤처 게임이다</a:t>
            </a:r>
            <a:r>
              <a:rPr lang="en-US" altLang="ko-KR" sz="1900" b="1">
                <a:solidFill>
                  <a:srgbClr val="e9e8e3"/>
                </a:solidFill>
              </a:rPr>
              <a:t>.</a:t>
            </a:r>
            <a:endParaRPr lang="ko-KR" altLang="en-US" sz="1900" b="1">
              <a:solidFill>
                <a:srgbClr val="e9e8e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18477"/>
            <a:ext cx="8353425" cy="489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/>
              <a:t>[</a:t>
            </a:r>
            <a:r>
              <a:rPr lang="ko-KR" altLang="en-US" sz="3500"/>
              <a:t>강의에서 배운 내용을 바탕으로 작업 중인 페이지</a:t>
            </a:r>
            <a:r>
              <a:rPr lang="en-US" altLang="ko-KR" sz="3500"/>
              <a:t>]</a:t>
            </a:r>
            <a:endParaRPr lang="ko-KR" altLang="en-US" sz="3500"/>
          </a:p>
        </p:txBody>
      </p:sp>
      <p:sp>
        <p:nvSpPr>
          <p:cNvPr id="28" name="가로 글상자 27"/>
          <p:cNvSpPr txBox="1"/>
          <p:nvPr/>
        </p:nvSpPr>
        <p:spPr>
          <a:xfrm>
            <a:off x="7297017" y="6319621"/>
            <a:ext cx="1961283" cy="64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1.16.</a:t>
            </a:r>
            <a:r>
              <a:rPr lang="ko-KR" altLang="en-US"/>
              <a:t>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292845"/>
      </p:ext>
    </p:extLst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857250"/>
            <a:ext cx="9144000" cy="514350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9432753" y="4646342"/>
            <a:ext cx="474784" cy="474784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9432753" y="5371108"/>
            <a:ext cx="474784" cy="474784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432753" y="3197282"/>
            <a:ext cx="474784" cy="474784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432753" y="1747280"/>
            <a:ext cx="474784" cy="474784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432753" y="1022514"/>
            <a:ext cx="474784" cy="474784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432753" y="2472045"/>
            <a:ext cx="474784" cy="474784"/>
          </a:xfrm>
          <a:prstGeom prst="ellipse">
            <a:avLst/>
          </a:prstGeom>
          <a:solidFill>
            <a:srgbClr val="49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01343" y="-301342"/>
            <a:ext cx="1497679" cy="1194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  <a:endParaRPr lang="ko-KR" altLang="en-US"/>
          </a:p>
          <a:p>
            <a:pPr lvl="0">
              <a:defRPr/>
            </a:pPr>
            <a:r>
              <a:rPr lang="ko-KR" altLang="en-US" sz="4000"/>
              <a:t>ㄱ </a:t>
            </a:r>
            <a:r>
              <a:rPr lang="en-US" altLang="ko-KR" sz="4000"/>
              <a:t>(40)</a:t>
            </a:r>
            <a:endParaRPr lang="en-US" altLang="ko-KR" sz="4000"/>
          </a:p>
          <a:p>
            <a:pPr lvl="0">
              <a:defRPr/>
            </a:pPr>
            <a:r>
              <a:rPr lang="ko-KR" altLang="en-US" sz="2100"/>
              <a:t>ㄱ </a:t>
            </a:r>
            <a:r>
              <a:rPr lang="en-US" altLang="ko-KR" sz="2100"/>
              <a:t>(21)</a:t>
            </a:r>
            <a:endParaRPr lang="en-US" altLang="ko-KR" sz="2100"/>
          </a:p>
          <a:p>
            <a:pPr lvl="0">
              <a:defRPr/>
            </a:pPr>
            <a:r>
              <a:rPr lang="ko-KR" altLang="en-US" sz="1200"/>
              <a:t>ㄱ </a:t>
            </a:r>
            <a:r>
              <a:rPr lang="en-US" altLang="ko-KR" sz="1200"/>
              <a:t>(12)</a:t>
            </a:r>
            <a:endParaRPr lang="en-US" altLang="ko-KR" sz="1200"/>
          </a:p>
        </p:txBody>
      </p:sp>
      <p:sp>
        <p:nvSpPr>
          <p:cNvPr id="14" name="타원 13"/>
          <p:cNvSpPr/>
          <p:nvPr/>
        </p:nvSpPr>
        <p:spPr>
          <a:xfrm>
            <a:off x="9432753" y="3921576"/>
            <a:ext cx="474784" cy="474784"/>
          </a:xfrm>
          <a:prstGeom prst="ellipse">
            <a:avLst/>
          </a:prstGeom>
          <a:solidFill>
            <a:srgbClr val="706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435331" y="5371108"/>
            <a:ext cx="474784" cy="474784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3351848" y="1195137"/>
            <a:ext cx="2440304" cy="546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xmlns:mc="http://schemas.openxmlformats.org/markup-compatibility/2006" xmlns:hp="http://schemas.haansoft.com/office/presentation/8.0" lang="ko-KR" altLang="en-US" sz="4000" b="1" mc:Ignorable="hp" hp:hslEmbossed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  <a:latin typeface="HY울릉도B"/>
                <a:ea typeface="HY울릉도B"/>
                <a:cs typeface="함초롬돋움"/>
              </a:rPr>
              <a:t>넌 착해</a:t>
            </a:r>
            <a:r>
              <a:rPr xmlns:mc="http://schemas.openxmlformats.org/markup-compatibility/2006" xmlns:hp="http://schemas.haansoft.com/office/presentation/8.0" lang="en-US" altLang="ko-KR" sz="4000" b="1" mc:Ignorable="hp" hp:hslEmbossed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  <a:latin typeface="HY울릉도B"/>
                <a:ea typeface="HY울릉도B"/>
                <a:cs typeface="함초롬돋움"/>
              </a:rPr>
              <a:t>!</a:t>
            </a:r>
            <a:endParaRPr xmlns:mc="http://schemas.openxmlformats.org/markup-compatibility/2006" xmlns:hp="http://schemas.haansoft.com/office/presentation/8.0" lang="en-US" altLang="ko-KR" sz="4000" b="1" mc:Ignorable="hp" hp:hslEmbossed="0">
              <a:solidFill>
                <a:srgbClr val="dedbd2"/>
              </a:solidFill>
              <a:latin typeface="HY울릉도B"/>
              <a:ea typeface="HY울릉도B"/>
              <a:cs typeface="함초롬돋움"/>
            </a:endParaRPr>
          </a:p>
        </p:txBody>
      </p:sp>
      <p:sp>
        <p:nvSpPr>
          <p:cNvPr id="26" name="가로 글상자 25"/>
          <p:cNvSpPr txBox="1"/>
          <p:nvPr/>
        </p:nvSpPr>
        <p:spPr>
          <a:xfrm>
            <a:off x="6566767" y="5534269"/>
            <a:ext cx="2383416" cy="312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100">
                <a:solidFill>
                  <a:srgbClr val="a58741"/>
                </a:solidFill>
              </a:rPr>
              <a:t>내러티브 중심 어드벤처</a:t>
            </a:r>
            <a:endParaRPr lang="en-US" altLang="ko-KR" sz="2100">
              <a:solidFill>
                <a:srgbClr val="a58741"/>
              </a:solidFill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7182717" y="6205321"/>
            <a:ext cx="1961283" cy="64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7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1b1b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4228267" y="1057275"/>
            <a:ext cx="687465" cy="853308"/>
          </a:xfrm>
          <a:prstGeom prst="ellipse">
            <a:avLst/>
          </a:prstGeom>
          <a:effectLst>
            <a:softEdge rad="127000"/>
          </a:effectLst>
        </p:spPr>
      </p:pic>
      <p:grpSp>
        <p:nvGrpSpPr>
          <p:cNvPr id="12" name=""/>
          <p:cNvGrpSpPr>
            <a:grpSpLocks noChangeAspect="1"/>
          </p:cNvGrpSpPr>
          <p:nvPr/>
        </p:nvGrpSpPr>
        <p:grpSpPr>
          <a:xfrm rot="0">
            <a:off x="972837" y="1907828"/>
            <a:ext cx="7198326" cy="4049060"/>
            <a:chOff x="2174080" y="1559719"/>
            <a:chExt cx="6400799" cy="360045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74080" y="1559719"/>
              <a:ext cx="6400800" cy="36004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359819" y="2002631"/>
              <a:ext cx="6072187" cy="3028950"/>
            </a:xfrm>
            <a:prstGeom prst="rect">
              <a:avLst/>
            </a:prstGeom>
          </p:spPr>
        </p:pic>
      </p:grpSp>
      <p:sp>
        <p:nvSpPr>
          <p:cNvPr id="13" name="가로 글상자 12"/>
          <p:cNvSpPr txBox="1"/>
          <p:nvPr/>
        </p:nvSpPr>
        <p:spPr>
          <a:xfrm>
            <a:off x="3351848" y="1909511"/>
            <a:ext cx="2440304" cy="546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xmlns:mc="http://schemas.openxmlformats.org/markup-compatibility/2006" xmlns:hp="http://schemas.haansoft.com/office/presentation/8.0" lang="ko-KR" altLang="en-US" sz="4000" b="1" mc:Ignorable="hp" hp:hslEmbossed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  <a:latin typeface="HY울릉도B"/>
                <a:ea typeface="HY울릉도B"/>
                <a:cs typeface="함초롬돋움"/>
              </a:rPr>
              <a:t>넌 착해</a:t>
            </a:r>
            <a:r>
              <a:rPr xmlns:mc="http://schemas.openxmlformats.org/markup-compatibility/2006" xmlns:hp="http://schemas.haansoft.com/office/presentation/8.0" lang="en-US" altLang="ko-KR" sz="4000" b="1" mc:Ignorable="hp" hp:hslEmbossed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  <a:latin typeface="HY울릉도B"/>
                <a:ea typeface="HY울릉도B"/>
                <a:cs typeface="함초롬돋움"/>
              </a:rPr>
              <a:t>!</a:t>
            </a:r>
            <a:endParaRPr xmlns:mc="http://schemas.openxmlformats.org/markup-compatibility/2006" xmlns:hp="http://schemas.haansoft.com/office/presentation/8.0" lang="en-US" altLang="ko-KR" sz="4000" b="1" mc:Ignorable="hp" hp:hslEmbossed="0">
              <a:solidFill>
                <a:srgbClr val="dedbd2"/>
              </a:solidFill>
              <a:latin typeface="HY울릉도B"/>
              <a:ea typeface="HY울릉도B"/>
              <a:cs typeface="함초롬돋움"/>
            </a:endParaRPr>
          </a:p>
        </p:txBody>
      </p:sp>
      <p:sp>
        <p:nvSpPr>
          <p:cNvPr id="14" name="가로 글상자 13"/>
          <p:cNvSpPr txBox="1"/>
          <p:nvPr/>
        </p:nvSpPr>
        <p:spPr>
          <a:xfrm>
            <a:off x="7297017" y="7055824"/>
            <a:ext cx="2358158" cy="362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1.16.</a:t>
            </a:r>
            <a:r>
              <a:rPr lang="ko-KR" altLang="en-US"/>
              <a:t>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300209"/>
      </p:ext>
    </p:extLst>
  </p:cSld>
  <p:clrMapOvr>
    <a:masterClrMapping/>
  </p:clrMapOvr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0d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61589" y="1427177"/>
            <a:ext cx="3177947" cy="3177947"/>
          </a:xfrm>
          <a:prstGeom prst="roundRect">
            <a:avLst>
              <a:gd name="adj" fmla="val 35798"/>
            </a:avLst>
          </a:prstGeom>
          <a:effectLst>
            <a:reflection blurRad="6350" stA="50000" endA="300" endPos="35000" dir="5400000" sy="-100000" algn="bl" rotWithShape="0"/>
            <a:softEdge rad="127000"/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grayscl/>
            <a:lum/>
          </a:blip>
          <a:stretch>
            <a:fillRect/>
          </a:stretch>
        </p:blipFill>
        <p:spPr>
          <a:xfrm>
            <a:off x="1160611" y="2706588"/>
            <a:ext cx="2571750" cy="144482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04081" y="3808024"/>
            <a:ext cx="1491755" cy="242053"/>
          </a:xfrm>
          <a:prstGeom prst="rect">
            <a:avLst/>
          </a:prstGeom>
        </p:spPr>
      </p:pic>
      <p:sp>
        <p:nvSpPr>
          <p:cNvPr id="32" name="가로 글상자 31"/>
          <p:cNvSpPr txBox="1"/>
          <p:nvPr/>
        </p:nvSpPr>
        <p:spPr>
          <a:xfrm>
            <a:off x="6950886" y="7097387"/>
            <a:ext cx="2374034" cy="363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1.16.</a:t>
            </a:r>
            <a:r>
              <a:rPr lang="ko-KR" altLang="en-US"/>
              <a:t>금</a:t>
            </a:r>
            <a:endParaRPr lang="ko-KR" altLang="en-US"/>
          </a:p>
        </p:txBody>
      </p:sp>
      <p:sp>
        <p:nvSpPr>
          <p:cNvPr id="35" name="타원 34"/>
          <p:cNvSpPr>
            <a:spLocks noChangeAspect="1"/>
          </p:cNvSpPr>
          <p:nvPr/>
        </p:nvSpPr>
        <p:spPr>
          <a:xfrm>
            <a:off x="9531736" y="6344936"/>
            <a:ext cx="513064" cy="513064"/>
          </a:xfrm>
          <a:prstGeom prst="ellipse">
            <a:avLst/>
          </a:prstGeom>
          <a:solidFill>
            <a:srgbClr val="eced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6" name="TextBox 1"/>
          <p:cNvSpPr txBox="1"/>
          <p:nvPr/>
        </p:nvSpPr>
        <p:spPr>
          <a:xfrm>
            <a:off x="9316166" y="0"/>
            <a:ext cx="1457269" cy="1150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latin typeface="충북대70주년체 Regular"/>
                <a:ea typeface="충북대70주년체 Regular"/>
              </a:rPr>
              <a:t>글자 크기</a:t>
            </a:r>
            <a:endParaRPr lang="ko-KR" altLang="en-US">
              <a:latin typeface="충북대70주년체 Regular"/>
              <a:ea typeface="충북대70주년체 Regular"/>
            </a:endParaRPr>
          </a:p>
          <a:p>
            <a:pPr lvl="0">
              <a:defRPr/>
            </a:pPr>
            <a:r>
              <a:rPr lang="ko-KR" altLang="en-US" sz="2600">
                <a:latin typeface="충북대70주년체 Regular"/>
                <a:ea typeface="충북대70주년체 Regular"/>
              </a:rPr>
              <a:t>ㄱ </a:t>
            </a:r>
            <a:r>
              <a:rPr lang="en-US" altLang="ko-KR" sz="2600">
                <a:latin typeface="충북대70주년체 Regular"/>
                <a:ea typeface="충북대70주년체 Regular"/>
              </a:rPr>
              <a:t>(35)</a:t>
            </a:r>
            <a:endParaRPr lang="en-US" altLang="ko-KR" sz="2600">
              <a:latin typeface="충북대70주년체 Regular"/>
              <a:ea typeface="충북대70주년체 Regular"/>
            </a:endParaRPr>
          </a:p>
          <a:p>
            <a:pPr lvl="0">
              <a:defRPr/>
            </a:pPr>
            <a:r>
              <a:rPr lang="ko-KR" altLang="en-US" sz="1400">
                <a:latin typeface="충북대70주년체 Regular"/>
                <a:ea typeface="충북대70주년체 Regular"/>
              </a:rPr>
              <a:t>ㄱ </a:t>
            </a:r>
            <a:r>
              <a:rPr lang="en-US" altLang="ko-KR" sz="1400">
                <a:latin typeface="충북대70주년체 Regular"/>
                <a:ea typeface="충북대70주년체 Regular"/>
              </a:rPr>
              <a:t>(19)</a:t>
            </a:r>
            <a:endParaRPr lang="en-US" altLang="ko-KR" sz="1400">
              <a:latin typeface="충북대70주년체 Regular"/>
              <a:ea typeface="충북대70주년체 Regular"/>
            </a:endParaRPr>
          </a:p>
          <a:p>
            <a:pPr lvl="0">
              <a:defRPr/>
            </a:pPr>
            <a:r>
              <a:rPr lang="ko-KR" altLang="en-US" sz="1100">
                <a:latin typeface="충북대70주년체 Regular"/>
                <a:ea typeface="충북대70주년체 Regular"/>
              </a:rPr>
              <a:t>ㄱ </a:t>
            </a:r>
            <a:r>
              <a:rPr lang="en-US" altLang="ko-KR" sz="1100">
                <a:latin typeface="충북대70주년체 Regular"/>
                <a:ea typeface="충북대70주년체 Regular"/>
              </a:rPr>
              <a:t>(11)</a:t>
            </a:r>
            <a:endParaRPr lang="en-US" altLang="ko-KR" sz="1100">
              <a:latin typeface="충북대70주년체 Regular"/>
              <a:ea typeface="충북대70주년체 Regular"/>
            </a:endParaRPr>
          </a:p>
        </p:txBody>
      </p:sp>
      <p:sp>
        <p:nvSpPr>
          <p:cNvPr id="37" name="타원 36"/>
          <p:cNvSpPr>
            <a:spLocks noChangeAspect="1"/>
          </p:cNvSpPr>
          <p:nvPr/>
        </p:nvSpPr>
        <p:spPr>
          <a:xfrm>
            <a:off x="9531736" y="2188448"/>
            <a:ext cx="513064" cy="513064"/>
          </a:xfrm>
          <a:prstGeom prst="ellipse">
            <a:avLst/>
          </a:prstGeom>
          <a:solidFill>
            <a:srgbClr val="eb65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8" name="타원 37"/>
          <p:cNvSpPr>
            <a:spLocks noChangeAspect="1"/>
          </p:cNvSpPr>
          <p:nvPr/>
        </p:nvSpPr>
        <p:spPr>
          <a:xfrm>
            <a:off x="9531736" y="2833338"/>
            <a:ext cx="513064" cy="513064"/>
          </a:xfrm>
          <a:prstGeom prst="ellipse">
            <a:avLst/>
          </a:prstGeom>
          <a:solidFill>
            <a:srgbClr val="fce89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9" name="타원 38"/>
          <p:cNvSpPr>
            <a:spLocks noChangeAspect="1"/>
          </p:cNvSpPr>
          <p:nvPr/>
        </p:nvSpPr>
        <p:spPr>
          <a:xfrm>
            <a:off x="9531736" y="3528964"/>
            <a:ext cx="513064" cy="513064"/>
          </a:xfrm>
          <a:prstGeom prst="ellipse">
            <a:avLst/>
          </a:prstGeom>
          <a:solidFill>
            <a:srgbClr val="496f7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0" name="타원 39"/>
          <p:cNvSpPr>
            <a:spLocks noChangeAspect="1"/>
          </p:cNvSpPr>
          <p:nvPr/>
        </p:nvSpPr>
        <p:spPr>
          <a:xfrm>
            <a:off x="9531736" y="4897779"/>
            <a:ext cx="513064" cy="513064"/>
          </a:xfrm>
          <a:prstGeom prst="ellipse">
            <a:avLst/>
          </a:prstGeom>
          <a:solidFill>
            <a:srgbClr val="8b558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1" name="타원 40"/>
          <p:cNvSpPr>
            <a:spLocks noChangeAspect="1"/>
          </p:cNvSpPr>
          <p:nvPr/>
        </p:nvSpPr>
        <p:spPr>
          <a:xfrm>
            <a:off x="9531736" y="4234481"/>
            <a:ext cx="513064" cy="513064"/>
          </a:xfrm>
          <a:prstGeom prst="ellipse">
            <a:avLst/>
          </a:prstGeom>
          <a:solidFill>
            <a:srgbClr val="76777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2" name="타원 41"/>
          <p:cNvSpPr>
            <a:spLocks noChangeAspect="1"/>
          </p:cNvSpPr>
          <p:nvPr/>
        </p:nvSpPr>
        <p:spPr>
          <a:xfrm>
            <a:off x="9531736" y="5627054"/>
            <a:ext cx="513064" cy="513064"/>
          </a:xfrm>
          <a:prstGeom prst="ellipse">
            <a:avLst/>
          </a:prstGeom>
          <a:solidFill>
            <a:srgbClr val="1e0d2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3" name="TextBox 1"/>
          <p:cNvSpPr txBox="1"/>
          <p:nvPr/>
        </p:nvSpPr>
        <p:spPr>
          <a:xfrm>
            <a:off x="9316166" y="1301432"/>
            <a:ext cx="1965269" cy="668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latin typeface="충북대70주년체 Regular"/>
                <a:ea typeface="충북대70주년체 Regular"/>
              </a:rPr>
              <a:t>글꼴</a:t>
            </a:r>
            <a:endParaRPr lang="ko-KR" altLang="en-US" sz="1900">
              <a:latin typeface="충북대70주년체 Regular"/>
              <a:ea typeface="충북대70주년체 Regular"/>
            </a:endParaRPr>
          </a:p>
          <a:p>
            <a:pPr lvl="0">
              <a:defRPr/>
            </a:pPr>
            <a:r>
              <a:rPr lang="ko-KR" altLang="en-US" sz="1900">
                <a:latin typeface="충북대70주년체 Regular"/>
                <a:ea typeface="충북대70주년체 Regular"/>
              </a:rPr>
              <a:t>충북대</a:t>
            </a:r>
            <a:r>
              <a:rPr lang="en-US" altLang="ko-KR" sz="1900">
                <a:latin typeface="충북대70주년체 Regular"/>
                <a:ea typeface="충북대70주년체 Regular"/>
              </a:rPr>
              <a:t>70</a:t>
            </a:r>
            <a:r>
              <a:rPr lang="ko-KR" altLang="en-US" sz="1900">
                <a:latin typeface="충북대70주년체 Regular"/>
                <a:ea typeface="충북대70주년체 Regular"/>
              </a:rPr>
              <a:t>주년체</a:t>
            </a:r>
            <a:endParaRPr lang="ko-KR" altLang="en-US" sz="1900">
              <a:latin typeface="충북대70주년체 Regular"/>
              <a:ea typeface="충북대70주년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61492686"/>
      </p:ext>
    </p:extLst>
  </p:cSld>
  <p:clrMapOvr>
    <a:masterClrMapping/>
  </p:clrMapOvr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0d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가로 글상자 25"/>
          <p:cNvSpPr txBox="1"/>
          <p:nvPr/>
        </p:nvSpPr>
        <p:spPr>
          <a:xfrm>
            <a:off x="509586" y="1304508"/>
            <a:ext cx="8124826" cy="617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5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목차</a:t>
            </a:r>
            <a:endParaRPr lang="ko-KR" altLang="en-US" sz="3500" b="1">
              <a:solidFill>
                <a:srgbClr val="ecedf1"/>
              </a:solidFill>
              <a:latin typeface="충북대70주년체 Regular"/>
              <a:ea typeface="충북대70주년체 Regular"/>
            </a:endParaRPr>
          </a:p>
        </p:txBody>
      </p:sp>
      <p:cxnSp>
        <p:nvCxnSpPr>
          <p:cNvPr id="43" name="선 42"/>
          <p:cNvCxnSpPr/>
          <p:nvPr/>
        </p:nvCxnSpPr>
        <p:spPr>
          <a:xfrm rot="16200000" flipH="1" flipV="1">
            <a:off x="737472" y="3535900"/>
            <a:ext cx="2858941" cy="0"/>
          </a:xfrm>
          <a:prstGeom prst="line">
            <a:avLst/>
          </a:prstGeom>
          <a:ln w="38100">
            <a:solidFill>
              <a:srgbClr val="fc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가로 글상자 50"/>
          <p:cNvSpPr txBox="1"/>
          <p:nvPr/>
        </p:nvSpPr>
        <p:spPr>
          <a:xfrm>
            <a:off x="6950886" y="7097387"/>
            <a:ext cx="2374034" cy="363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1.16.</a:t>
            </a:r>
            <a:r>
              <a:rPr lang="ko-KR" altLang="en-US"/>
              <a:t>금</a:t>
            </a:r>
            <a:endParaRPr lang="ko-KR" altLang="en-US"/>
          </a:p>
        </p:txBody>
      </p:sp>
      <p:sp>
        <p:nvSpPr>
          <p:cNvPr id="54" name="타원 53"/>
          <p:cNvSpPr>
            <a:spLocks noChangeAspect="1"/>
          </p:cNvSpPr>
          <p:nvPr/>
        </p:nvSpPr>
        <p:spPr>
          <a:xfrm>
            <a:off x="9531736" y="6344936"/>
            <a:ext cx="513064" cy="513064"/>
          </a:xfrm>
          <a:prstGeom prst="ellipse">
            <a:avLst/>
          </a:prstGeom>
          <a:solidFill>
            <a:srgbClr val="eced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5" name="TextBox 1"/>
          <p:cNvSpPr txBox="1"/>
          <p:nvPr/>
        </p:nvSpPr>
        <p:spPr>
          <a:xfrm>
            <a:off x="9316166" y="0"/>
            <a:ext cx="1457269" cy="1150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latin typeface="충북대70주년체 Regular"/>
                <a:ea typeface="충북대70주년체 Regular"/>
              </a:rPr>
              <a:t>글자 크기</a:t>
            </a:r>
            <a:endParaRPr lang="ko-KR" altLang="en-US">
              <a:latin typeface="충북대70주년체 Regular"/>
              <a:ea typeface="충북대70주년체 Regular"/>
            </a:endParaRPr>
          </a:p>
          <a:p>
            <a:pPr lvl="0">
              <a:defRPr/>
            </a:pPr>
            <a:r>
              <a:rPr lang="ko-KR" altLang="en-US" sz="2600">
                <a:latin typeface="충북대70주년체 Regular"/>
                <a:ea typeface="충북대70주년체 Regular"/>
              </a:rPr>
              <a:t>ㄱ </a:t>
            </a:r>
            <a:r>
              <a:rPr lang="en-US" altLang="ko-KR" sz="2600">
                <a:latin typeface="충북대70주년체 Regular"/>
                <a:ea typeface="충북대70주년체 Regular"/>
              </a:rPr>
              <a:t>(35)</a:t>
            </a:r>
            <a:endParaRPr lang="en-US" altLang="ko-KR" sz="2600">
              <a:latin typeface="충북대70주년체 Regular"/>
              <a:ea typeface="충북대70주년체 Regular"/>
            </a:endParaRPr>
          </a:p>
          <a:p>
            <a:pPr lvl="0">
              <a:defRPr/>
            </a:pPr>
            <a:r>
              <a:rPr lang="ko-KR" altLang="en-US" sz="1400">
                <a:latin typeface="충북대70주년체 Regular"/>
                <a:ea typeface="충북대70주년체 Regular"/>
              </a:rPr>
              <a:t>ㄱ </a:t>
            </a:r>
            <a:r>
              <a:rPr lang="en-US" altLang="ko-KR" sz="1400">
                <a:latin typeface="충북대70주년체 Regular"/>
                <a:ea typeface="충북대70주년체 Regular"/>
              </a:rPr>
              <a:t>(19)</a:t>
            </a:r>
            <a:endParaRPr lang="en-US" altLang="ko-KR" sz="1400">
              <a:latin typeface="충북대70주년체 Regular"/>
              <a:ea typeface="충북대70주년체 Regular"/>
            </a:endParaRPr>
          </a:p>
          <a:p>
            <a:pPr lvl="0">
              <a:defRPr/>
            </a:pPr>
            <a:r>
              <a:rPr lang="ko-KR" altLang="en-US" sz="1100">
                <a:latin typeface="충북대70주년체 Regular"/>
                <a:ea typeface="충북대70주년체 Regular"/>
              </a:rPr>
              <a:t>ㄱ </a:t>
            </a:r>
            <a:r>
              <a:rPr lang="en-US" altLang="ko-KR" sz="1100">
                <a:latin typeface="충북대70주년체 Regular"/>
                <a:ea typeface="충북대70주년체 Regular"/>
              </a:rPr>
              <a:t>(11)</a:t>
            </a:r>
            <a:endParaRPr lang="en-US" altLang="ko-KR" sz="1100">
              <a:latin typeface="충북대70주년체 Regular"/>
              <a:ea typeface="충북대70주년체 Regular"/>
            </a:endParaRPr>
          </a:p>
        </p:txBody>
      </p:sp>
      <p:sp>
        <p:nvSpPr>
          <p:cNvPr id="56" name="타원 55"/>
          <p:cNvSpPr>
            <a:spLocks noChangeAspect="1"/>
          </p:cNvSpPr>
          <p:nvPr/>
        </p:nvSpPr>
        <p:spPr>
          <a:xfrm>
            <a:off x="9531736" y="2188448"/>
            <a:ext cx="513064" cy="513064"/>
          </a:xfrm>
          <a:prstGeom prst="ellipse">
            <a:avLst/>
          </a:prstGeom>
          <a:solidFill>
            <a:srgbClr val="eb65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7" name="타원 56"/>
          <p:cNvSpPr>
            <a:spLocks noChangeAspect="1"/>
          </p:cNvSpPr>
          <p:nvPr/>
        </p:nvSpPr>
        <p:spPr>
          <a:xfrm>
            <a:off x="9531736" y="2833338"/>
            <a:ext cx="513064" cy="513064"/>
          </a:xfrm>
          <a:prstGeom prst="ellipse">
            <a:avLst/>
          </a:prstGeom>
          <a:solidFill>
            <a:srgbClr val="fce89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8" name="타원 57"/>
          <p:cNvSpPr>
            <a:spLocks noChangeAspect="1"/>
          </p:cNvSpPr>
          <p:nvPr/>
        </p:nvSpPr>
        <p:spPr>
          <a:xfrm>
            <a:off x="9531736" y="3528964"/>
            <a:ext cx="513064" cy="513064"/>
          </a:xfrm>
          <a:prstGeom prst="ellipse">
            <a:avLst/>
          </a:prstGeom>
          <a:solidFill>
            <a:srgbClr val="496f7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9" name="타원 58"/>
          <p:cNvSpPr>
            <a:spLocks noChangeAspect="1"/>
          </p:cNvSpPr>
          <p:nvPr/>
        </p:nvSpPr>
        <p:spPr>
          <a:xfrm>
            <a:off x="9531736" y="4897779"/>
            <a:ext cx="513064" cy="513064"/>
          </a:xfrm>
          <a:prstGeom prst="ellipse">
            <a:avLst/>
          </a:prstGeom>
          <a:solidFill>
            <a:srgbClr val="8b558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0" name="타원 59"/>
          <p:cNvSpPr>
            <a:spLocks noChangeAspect="1"/>
          </p:cNvSpPr>
          <p:nvPr/>
        </p:nvSpPr>
        <p:spPr>
          <a:xfrm>
            <a:off x="9531736" y="4234481"/>
            <a:ext cx="513064" cy="513064"/>
          </a:xfrm>
          <a:prstGeom prst="ellipse">
            <a:avLst/>
          </a:prstGeom>
          <a:solidFill>
            <a:srgbClr val="76777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1" name="타원 60"/>
          <p:cNvSpPr>
            <a:spLocks noChangeAspect="1"/>
          </p:cNvSpPr>
          <p:nvPr/>
        </p:nvSpPr>
        <p:spPr>
          <a:xfrm>
            <a:off x="9531736" y="5627054"/>
            <a:ext cx="513064" cy="513064"/>
          </a:xfrm>
          <a:prstGeom prst="ellipse">
            <a:avLst/>
          </a:prstGeom>
          <a:solidFill>
            <a:srgbClr val="1e0d2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2" name="TextBox 1"/>
          <p:cNvSpPr txBox="1"/>
          <p:nvPr/>
        </p:nvSpPr>
        <p:spPr>
          <a:xfrm>
            <a:off x="9316166" y="1301432"/>
            <a:ext cx="1965269" cy="668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latin typeface="충북대70주년체 Regular"/>
                <a:ea typeface="충북대70주년체 Regular"/>
              </a:rPr>
              <a:t>글꼴</a:t>
            </a:r>
            <a:endParaRPr lang="ko-KR" altLang="en-US" sz="1900">
              <a:latin typeface="충북대70주년체 Regular"/>
              <a:ea typeface="충북대70주년체 Regular"/>
            </a:endParaRPr>
          </a:p>
          <a:p>
            <a:pPr lvl="0">
              <a:defRPr/>
            </a:pPr>
            <a:r>
              <a:rPr lang="ko-KR" altLang="en-US" sz="1900">
                <a:latin typeface="충북대70주년체 Regular"/>
                <a:ea typeface="충북대70주년체 Regular"/>
              </a:rPr>
              <a:t>충북대</a:t>
            </a:r>
            <a:r>
              <a:rPr lang="en-US" altLang="ko-KR" sz="1900">
                <a:latin typeface="충북대70주년체 Regular"/>
                <a:ea typeface="충북대70주년체 Regular"/>
              </a:rPr>
              <a:t>70</a:t>
            </a:r>
            <a:r>
              <a:rPr lang="ko-KR" altLang="en-US" sz="1900">
                <a:latin typeface="충북대70주년체 Regular"/>
                <a:ea typeface="충북대70주년체 Regular"/>
              </a:rPr>
              <a:t>주년체</a:t>
            </a:r>
            <a:endParaRPr lang="ko-KR" altLang="en-US" sz="1900">
              <a:latin typeface="충북대70주년체 Regular"/>
              <a:ea typeface="충북대70주년체 Regular"/>
            </a:endParaRPr>
          </a:p>
        </p:txBody>
      </p:sp>
      <p:sp>
        <p:nvSpPr>
          <p:cNvPr id="63" name="가로 글상자 62"/>
          <p:cNvSpPr txBox="1"/>
          <p:nvPr/>
        </p:nvSpPr>
        <p:spPr>
          <a:xfrm>
            <a:off x="509585" y="2072401"/>
            <a:ext cx="2302670" cy="37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9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[</a:t>
            </a:r>
            <a:r>
              <a:rPr lang="ko-KR" altLang="en-US" sz="19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방향성</a:t>
            </a:r>
            <a:r>
              <a:rPr lang="en-US" altLang="ko-KR" sz="19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]</a:t>
            </a:r>
            <a:endParaRPr lang="en-US" altLang="ko-KR" sz="1900" b="1">
              <a:solidFill>
                <a:srgbClr val="ecedf1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64" name="가로 글상자 63"/>
          <p:cNvSpPr txBox="1"/>
          <p:nvPr/>
        </p:nvSpPr>
        <p:spPr>
          <a:xfrm>
            <a:off x="2269330" y="2109202"/>
            <a:ext cx="3534967" cy="298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제목          장르          시놉시스          재미요소          </a:t>
            </a:r>
            <a:endParaRPr lang="ko-KR" altLang="en-US" sz="1400" b="1">
              <a:solidFill>
                <a:srgbClr val="ecedf1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65" name="가로 글상자 64"/>
          <p:cNvSpPr txBox="1"/>
          <p:nvPr/>
        </p:nvSpPr>
        <p:spPr>
          <a:xfrm>
            <a:off x="509586" y="2756301"/>
            <a:ext cx="1445420" cy="37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9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[</a:t>
            </a:r>
            <a:r>
              <a:rPr lang="ko-KR" altLang="en-US" sz="19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게임의 정의</a:t>
            </a:r>
            <a:r>
              <a:rPr lang="en-US" altLang="ko-KR" sz="19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]</a:t>
            </a:r>
            <a:endParaRPr lang="en-US" altLang="ko-KR" sz="1900" b="1">
              <a:solidFill>
                <a:srgbClr val="ecedf1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66" name="가로 글상자 65"/>
          <p:cNvSpPr txBox="1"/>
          <p:nvPr/>
        </p:nvSpPr>
        <p:spPr>
          <a:xfrm>
            <a:off x="2269331" y="2797827"/>
            <a:ext cx="3534966" cy="295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플레이의 작용요소          방해요인          </a:t>
            </a:r>
            <a:r>
              <a:rPr lang="ko-KR" altLang="en-US" sz="13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목적</a:t>
            </a:r>
            <a:r>
              <a:rPr lang="ko-KR" altLang="en-US" sz="14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        </a:t>
            </a:r>
            <a:endParaRPr lang="ko-KR" altLang="en-US" sz="1400" b="1">
              <a:solidFill>
                <a:srgbClr val="ecedf1"/>
              </a:solidFill>
              <a:latin typeface="충북대70주년체 Regular"/>
              <a:ea typeface="충북대70주년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71944720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20628"/>
            <a:ext cx="7886700" cy="4169343"/>
          </a:xfrm>
        </p:spPr>
        <p:txBody>
          <a:bodyPr>
            <a:normAutofit fontScale="70000" lnSpcReduction="20000"/>
          </a:bodyPr>
          <a:lstStyle/>
          <a:p>
            <a:pPr lvl="0">
              <a:defRPr/>
            </a:pPr>
            <a:r>
              <a:rPr lang="ko-KR" altLang="en-US" b="1"/>
              <a:t>게임 시스템</a:t>
            </a:r>
            <a:endParaRPr lang="ko-KR" altLang="en-US" b="1"/>
          </a:p>
          <a:p>
            <a:pPr lvl="0">
              <a:defRPr/>
            </a:pPr>
            <a:r>
              <a:rPr lang="ko-KR" altLang="en-US"/>
              <a:t>전투 시스템 </a:t>
            </a:r>
            <a:r>
              <a:rPr lang="en-US" altLang="ko-KR"/>
              <a:t>(</a:t>
            </a:r>
            <a:r>
              <a:rPr lang="ko-KR" altLang="en-US"/>
              <a:t>스킬 구조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플레이어 컨트롤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스테이지 </a:t>
            </a:r>
            <a:r>
              <a:rPr lang="en-US" altLang="ko-KR"/>
              <a:t>/ </a:t>
            </a:r>
            <a:r>
              <a:rPr lang="ko-KR" altLang="en-US"/>
              <a:t>맵 구조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아이템 </a:t>
            </a:r>
            <a:r>
              <a:rPr lang="en-US" altLang="ko-KR"/>
              <a:t>/ </a:t>
            </a:r>
            <a:r>
              <a:rPr lang="ko-KR" altLang="en-US"/>
              <a:t>인벤토리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저장 </a:t>
            </a:r>
            <a:r>
              <a:rPr lang="en-US" altLang="ko-KR"/>
              <a:t>/ </a:t>
            </a:r>
            <a:r>
              <a:rPr lang="ko-KR" altLang="en-US"/>
              <a:t>로드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착함을 강요받는 주인공이 타인의 기대와 자기 생존 사이에서 선택을 강요받는 선택형 내러티브 게임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트러블슈팅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느낀점</a:t>
            </a:r>
            <a:endParaRPr lang="ko-KR" altLang="en-US"/>
          </a:p>
        </p:txBody>
      </p:sp>
      <p:sp>
        <p:nvSpPr>
          <p:cNvPr id="4" name="가로 글상자 3"/>
          <p:cNvSpPr txBox="1"/>
          <p:nvPr/>
        </p:nvSpPr>
        <p:spPr>
          <a:xfrm>
            <a:off x="7062569" y="944924"/>
            <a:ext cx="1961283" cy="643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66533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0d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가로 글상자 25"/>
          <p:cNvSpPr txBox="1"/>
          <p:nvPr/>
        </p:nvSpPr>
        <p:spPr>
          <a:xfrm>
            <a:off x="509586" y="853618"/>
            <a:ext cx="8124826" cy="617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5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목차</a:t>
            </a:r>
            <a:endParaRPr lang="ko-KR" altLang="en-US" sz="3500" b="1">
              <a:solidFill>
                <a:srgbClr val="ecedf1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37" name="가로 글상자 36"/>
          <p:cNvSpPr txBox="1"/>
          <p:nvPr/>
        </p:nvSpPr>
        <p:spPr>
          <a:xfrm>
            <a:off x="509585" y="2072401"/>
            <a:ext cx="2302670" cy="37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9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[</a:t>
            </a:r>
            <a:r>
              <a:rPr lang="ko-KR" altLang="en-US" sz="19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방향성</a:t>
            </a:r>
            <a:r>
              <a:rPr lang="en-US" altLang="ko-KR" sz="19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]</a:t>
            </a:r>
            <a:endParaRPr lang="en-US" altLang="ko-KR" sz="1900" b="1">
              <a:solidFill>
                <a:srgbClr val="ecedf1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38" name="가로 글상자 37"/>
          <p:cNvSpPr txBox="1"/>
          <p:nvPr/>
        </p:nvSpPr>
        <p:spPr>
          <a:xfrm>
            <a:off x="2269330" y="2109202"/>
            <a:ext cx="5170092" cy="298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제목          장르          시놉시스          재미요소          게임의 정의          </a:t>
            </a:r>
            <a:endParaRPr lang="ko-KR" altLang="en-US" sz="1400" b="1">
              <a:solidFill>
                <a:srgbClr val="ecedf1"/>
              </a:solidFill>
              <a:latin typeface="충북대70주년체 Regular"/>
              <a:ea typeface="충북대70주년체 Regular"/>
            </a:endParaRPr>
          </a:p>
        </p:txBody>
      </p:sp>
      <p:cxnSp>
        <p:nvCxnSpPr>
          <p:cNvPr id="39" name="선 38"/>
          <p:cNvCxnSpPr/>
          <p:nvPr/>
        </p:nvCxnSpPr>
        <p:spPr>
          <a:xfrm rot="16200000" flipH="1">
            <a:off x="1993212" y="2259210"/>
            <a:ext cx="204582" cy="0"/>
          </a:xfrm>
          <a:prstGeom prst="line">
            <a:avLst/>
          </a:prstGeom>
          <a:ln w="38100">
            <a:solidFill>
              <a:srgbClr val="fc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선 39"/>
          <p:cNvCxnSpPr/>
          <p:nvPr/>
        </p:nvCxnSpPr>
        <p:spPr>
          <a:xfrm rot="16200000" flipH="1">
            <a:off x="1990950" y="2944060"/>
            <a:ext cx="204582" cy="0"/>
          </a:xfrm>
          <a:prstGeom prst="line">
            <a:avLst/>
          </a:prstGeom>
          <a:ln w="38100">
            <a:solidFill>
              <a:srgbClr val="fc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선 40"/>
          <p:cNvCxnSpPr/>
          <p:nvPr/>
        </p:nvCxnSpPr>
        <p:spPr>
          <a:xfrm rot="16200000" flipH="1">
            <a:off x="2064649" y="2257912"/>
            <a:ext cx="204582" cy="0"/>
          </a:xfrm>
          <a:prstGeom prst="line">
            <a:avLst/>
          </a:prstGeom>
          <a:ln w="38100">
            <a:solidFill>
              <a:srgbClr val="fc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선 41"/>
          <p:cNvCxnSpPr/>
          <p:nvPr/>
        </p:nvCxnSpPr>
        <p:spPr>
          <a:xfrm rot="16200000" flipH="1">
            <a:off x="2064649" y="2944060"/>
            <a:ext cx="204582" cy="0"/>
          </a:xfrm>
          <a:prstGeom prst="line">
            <a:avLst/>
          </a:prstGeom>
          <a:ln w="38100">
            <a:solidFill>
              <a:srgbClr val="fc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가로 글상자 45"/>
          <p:cNvSpPr txBox="1"/>
          <p:nvPr/>
        </p:nvSpPr>
        <p:spPr>
          <a:xfrm>
            <a:off x="509586" y="2756301"/>
            <a:ext cx="1445420" cy="37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9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[</a:t>
            </a:r>
            <a:r>
              <a:rPr lang="ko-KR" altLang="en-US" sz="19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다음 목차</a:t>
            </a:r>
            <a:r>
              <a:rPr lang="en-US" altLang="ko-KR" sz="19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]</a:t>
            </a:r>
            <a:endParaRPr lang="en-US" altLang="ko-KR" sz="1900" b="1">
              <a:solidFill>
                <a:srgbClr val="ecedf1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47" name="가로 글상자 46"/>
          <p:cNvSpPr txBox="1"/>
          <p:nvPr/>
        </p:nvSpPr>
        <p:spPr>
          <a:xfrm>
            <a:off x="2269331" y="2797827"/>
            <a:ext cx="3534966" cy="295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다음 내용       </a:t>
            </a:r>
            <a:endParaRPr lang="ko-KR" altLang="en-US" sz="1400" b="1">
              <a:solidFill>
                <a:srgbClr val="ecedf1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49" name="가로 글상자 48"/>
          <p:cNvSpPr txBox="1"/>
          <p:nvPr/>
        </p:nvSpPr>
        <p:spPr>
          <a:xfrm>
            <a:off x="6950886" y="7097387"/>
            <a:ext cx="2374034" cy="363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1.16.</a:t>
            </a:r>
            <a:r>
              <a:rPr lang="ko-KR" altLang="en-US"/>
              <a:t>금</a:t>
            </a:r>
            <a:endParaRPr lang="ko-KR" altLang="en-US"/>
          </a:p>
        </p:txBody>
      </p:sp>
      <p:sp>
        <p:nvSpPr>
          <p:cNvPr id="52" name="타원 51"/>
          <p:cNvSpPr>
            <a:spLocks noChangeAspect="1"/>
          </p:cNvSpPr>
          <p:nvPr/>
        </p:nvSpPr>
        <p:spPr>
          <a:xfrm>
            <a:off x="9531736" y="6344936"/>
            <a:ext cx="513064" cy="513064"/>
          </a:xfrm>
          <a:prstGeom prst="ellipse">
            <a:avLst/>
          </a:prstGeom>
          <a:solidFill>
            <a:srgbClr val="eced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3" name="TextBox 1"/>
          <p:cNvSpPr txBox="1"/>
          <p:nvPr/>
        </p:nvSpPr>
        <p:spPr>
          <a:xfrm>
            <a:off x="9316166" y="0"/>
            <a:ext cx="1457269" cy="1150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latin typeface="충북대70주년체 Regular"/>
                <a:ea typeface="충북대70주년체 Regular"/>
              </a:rPr>
              <a:t>글자 크기</a:t>
            </a:r>
            <a:endParaRPr lang="ko-KR" altLang="en-US">
              <a:latin typeface="충북대70주년체 Regular"/>
              <a:ea typeface="충북대70주년체 Regular"/>
            </a:endParaRPr>
          </a:p>
          <a:p>
            <a:pPr lvl="0">
              <a:defRPr/>
            </a:pPr>
            <a:r>
              <a:rPr lang="ko-KR" altLang="en-US" sz="2600">
                <a:latin typeface="충북대70주년체 Regular"/>
                <a:ea typeface="충북대70주년체 Regular"/>
              </a:rPr>
              <a:t>ㄱ </a:t>
            </a:r>
            <a:r>
              <a:rPr lang="en-US" altLang="ko-KR" sz="2600">
                <a:latin typeface="충북대70주년체 Regular"/>
                <a:ea typeface="충북대70주년체 Regular"/>
              </a:rPr>
              <a:t>(35)</a:t>
            </a:r>
            <a:endParaRPr lang="en-US" altLang="ko-KR" sz="2600">
              <a:latin typeface="충북대70주년체 Regular"/>
              <a:ea typeface="충북대70주년체 Regular"/>
            </a:endParaRPr>
          </a:p>
          <a:p>
            <a:pPr lvl="0">
              <a:defRPr/>
            </a:pPr>
            <a:r>
              <a:rPr lang="ko-KR" altLang="en-US" sz="1400">
                <a:latin typeface="충북대70주년체 Regular"/>
                <a:ea typeface="충북대70주년체 Regular"/>
              </a:rPr>
              <a:t>ㄱ </a:t>
            </a:r>
            <a:r>
              <a:rPr lang="en-US" altLang="ko-KR" sz="1400">
                <a:latin typeface="충북대70주년체 Regular"/>
                <a:ea typeface="충북대70주년체 Regular"/>
              </a:rPr>
              <a:t>(19)</a:t>
            </a:r>
            <a:endParaRPr lang="en-US" altLang="ko-KR" sz="1400">
              <a:latin typeface="충북대70주년체 Regular"/>
              <a:ea typeface="충북대70주년체 Regular"/>
            </a:endParaRPr>
          </a:p>
          <a:p>
            <a:pPr lvl="0">
              <a:defRPr/>
            </a:pPr>
            <a:r>
              <a:rPr lang="ko-KR" altLang="en-US" sz="1100">
                <a:latin typeface="충북대70주년체 Regular"/>
                <a:ea typeface="충북대70주년체 Regular"/>
              </a:rPr>
              <a:t>ㄱ </a:t>
            </a:r>
            <a:r>
              <a:rPr lang="en-US" altLang="ko-KR" sz="1100">
                <a:latin typeface="충북대70주년체 Regular"/>
                <a:ea typeface="충북대70주년체 Regular"/>
              </a:rPr>
              <a:t>(11)</a:t>
            </a:r>
            <a:endParaRPr lang="en-US" altLang="ko-KR" sz="1100">
              <a:latin typeface="충북대70주년체 Regular"/>
              <a:ea typeface="충북대70주년체 Regular"/>
            </a:endParaRPr>
          </a:p>
        </p:txBody>
      </p:sp>
      <p:sp>
        <p:nvSpPr>
          <p:cNvPr id="54" name="타원 53"/>
          <p:cNvSpPr>
            <a:spLocks noChangeAspect="1"/>
          </p:cNvSpPr>
          <p:nvPr/>
        </p:nvSpPr>
        <p:spPr>
          <a:xfrm>
            <a:off x="9531736" y="2188448"/>
            <a:ext cx="513064" cy="513064"/>
          </a:xfrm>
          <a:prstGeom prst="ellipse">
            <a:avLst/>
          </a:prstGeom>
          <a:solidFill>
            <a:srgbClr val="eb65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5" name="타원 54"/>
          <p:cNvSpPr>
            <a:spLocks noChangeAspect="1"/>
          </p:cNvSpPr>
          <p:nvPr/>
        </p:nvSpPr>
        <p:spPr>
          <a:xfrm>
            <a:off x="9531736" y="2833338"/>
            <a:ext cx="513064" cy="513064"/>
          </a:xfrm>
          <a:prstGeom prst="ellipse">
            <a:avLst/>
          </a:prstGeom>
          <a:solidFill>
            <a:srgbClr val="fce89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6" name="타원 55"/>
          <p:cNvSpPr>
            <a:spLocks noChangeAspect="1"/>
          </p:cNvSpPr>
          <p:nvPr/>
        </p:nvSpPr>
        <p:spPr>
          <a:xfrm>
            <a:off x="9531736" y="3528964"/>
            <a:ext cx="513064" cy="513064"/>
          </a:xfrm>
          <a:prstGeom prst="ellipse">
            <a:avLst/>
          </a:prstGeom>
          <a:solidFill>
            <a:srgbClr val="496f7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7" name="타원 56"/>
          <p:cNvSpPr>
            <a:spLocks noChangeAspect="1"/>
          </p:cNvSpPr>
          <p:nvPr/>
        </p:nvSpPr>
        <p:spPr>
          <a:xfrm>
            <a:off x="9531736" y="4897779"/>
            <a:ext cx="513064" cy="513064"/>
          </a:xfrm>
          <a:prstGeom prst="ellipse">
            <a:avLst/>
          </a:prstGeom>
          <a:solidFill>
            <a:srgbClr val="8b558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8" name="타원 57"/>
          <p:cNvSpPr>
            <a:spLocks noChangeAspect="1"/>
          </p:cNvSpPr>
          <p:nvPr/>
        </p:nvSpPr>
        <p:spPr>
          <a:xfrm>
            <a:off x="9531736" y="4234481"/>
            <a:ext cx="513064" cy="513064"/>
          </a:xfrm>
          <a:prstGeom prst="ellipse">
            <a:avLst/>
          </a:prstGeom>
          <a:solidFill>
            <a:srgbClr val="76777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9" name="타원 58"/>
          <p:cNvSpPr>
            <a:spLocks noChangeAspect="1"/>
          </p:cNvSpPr>
          <p:nvPr/>
        </p:nvSpPr>
        <p:spPr>
          <a:xfrm>
            <a:off x="9531736" y="5627054"/>
            <a:ext cx="513064" cy="513064"/>
          </a:xfrm>
          <a:prstGeom prst="ellipse">
            <a:avLst/>
          </a:prstGeom>
          <a:solidFill>
            <a:srgbClr val="1e0d2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0" name="TextBox 1"/>
          <p:cNvSpPr txBox="1"/>
          <p:nvPr/>
        </p:nvSpPr>
        <p:spPr>
          <a:xfrm>
            <a:off x="9316166" y="1301432"/>
            <a:ext cx="1965269" cy="668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latin typeface="충북대70주년체 Regular"/>
                <a:ea typeface="충북대70주년체 Regular"/>
              </a:rPr>
              <a:t>글꼴</a:t>
            </a:r>
            <a:endParaRPr lang="ko-KR" altLang="en-US" sz="1900">
              <a:latin typeface="충북대70주년체 Regular"/>
              <a:ea typeface="충북대70주년체 Regular"/>
            </a:endParaRPr>
          </a:p>
          <a:p>
            <a:pPr lvl="0">
              <a:defRPr/>
            </a:pPr>
            <a:r>
              <a:rPr lang="ko-KR" altLang="en-US" sz="1900">
                <a:latin typeface="충북대70주년체 Regular"/>
                <a:ea typeface="충북대70주년체 Regular"/>
              </a:rPr>
              <a:t>충북대</a:t>
            </a:r>
            <a:r>
              <a:rPr lang="en-US" altLang="ko-KR" sz="1900">
                <a:latin typeface="충북대70주년체 Regular"/>
                <a:ea typeface="충북대70주년체 Regular"/>
              </a:rPr>
              <a:t>70</a:t>
            </a:r>
            <a:r>
              <a:rPr lang="ko-KR" altLang="en-US" sz="1900">
                <a:latin typeface="충북대70주년체 Regular"/>
                <a:ea typeface="충북대70주년체 Regular"/>
              </a:rPr>
              <a:t>주년체</a:t>
            </a:r>
            <a:endParaRPr lang="ko-KR" altLang="en-US" sz="1900">
              <a:latin typeface="충북대70주년체 Regular"/>
              <a:ea typeface="충북대70주년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5516619"/>
      </p:ext>
    </p:extLst>
  </p:cSld>
  <p:clrMapOvr>
    <a:masterClrMapping/>
  </p:clrMapOvr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0d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가로 글상자 25"/>
          <p:cNvSpPr txBox="1"/>
          <p:nvPr/>
        </p:nvSpPr>
        <p:spPr>
          <a:xfrm>
            <a:off x="577813" y="2774757"/>
            <a:ext cx="1570433" cy="294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[</a:t>
            </a:r>
            <a:r>
              <a:rPr lang="ko-KR" altLang="en-US" sz="14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플랫폼</a:t>
            </a:r>
            <a:r>
              <a:rPr lang="en-US" altLang="ko-KR" sz="14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]</a:t>
            </a:r>
            <a:endParaRPr lang="en-US" altLang="ko-KR" sz="1400" b="1">
              <a:solidFill>
                <a:srgbClr val="ecedf1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28" name="가로 글상자 27"/>
          <p:cNvSpPr txBox="1"/>
          <p:nvPr/>
        </p:nvSpPr>
        <p:spPr>
          <a:xfrm>
            <a:off x="6950886" y="7097387"/>
            <a:ext cx="2374034" cy="363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1.16.</a:t>
            </a:r>
            <a:r>
              <a:rPr lang="ko-KR" altLang="en-US"/>
              <a:t>금</a:t>
            </a:r>
            <a:endParaRPr lang="ko-KR" altLang="en-US"/>
          </a:p>
        </p:txBody>
      </p:sp>
      <p:sp>
        <p:nvSpPr>
          <p:cNvPr id="37" name="가로 글상자 36"/>
          <p:cNvSpPr txBox="1"/>
          <p:nvPr/>
        </p:nvSpPr>
        <p:spPr>
          <a:xfrm>
            <a:off x="2195870" y="2774757"/>
            <a:ext cx="2166312" cy="282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ko-KR" sz="1100" b="1" spc="100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PC</a:t>
            </a:r>
            <a:r>
              <a:rPr lang="en-US" altLang="ko-KR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, CONSOLE</a:t>
            </a:r>
            <a:endParaRPr lang="ko-KR" altLang="en-US" sz="1100" b="1" spc="100">
              <a:solidFill>
                <a:srgbClr val="767779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38" name="가로 글상자 37"/>
          <p:cNvSpPr txBox="1"/>
          <p:nvPr/>
        </p:nvSpPr>
        <p:spPr>
          <a:xfrm>
            <a:off x="2195870" y="3342221"/>
            <a:ext cx="2598272" cy="286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ko-KR" altLang="en-US" sz="1100" b="1" spc="100">
                <a:solidFill>
                  <a:srgbClr val="fce891"/>
                </a:solidFill>
                <a:latin typeface="충북대70주년체 Regular"/>
                <a:ea typeface="충북대70주년체 Regular"/>
              </a:rPr>
              <a:t>내러티브 중심 어드벤처</a:t>
            </a:r>
            <a:endParaRPr lang="ko-KR" altLang="en-US" sz="1100" b="1" spc="100">
              <a:solidFill>
                <a:srgbClr val="fce891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39" name="가로 글상자 38"/>
          <p:cNvSpPr txBox="1"/>
          <p:nvPr/>
        </p:nvSpPr>
        <p:spPr>
          <a:xfrm>
            <a:off x="2195869" y="3887609"/>
            <a:ext cx="6146387" cy="1293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ko-KR" altLang="en-US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선택지가 주어지는 것처럼 보이지만</a:t>
            </a:r>
            <a:r>
              <a:rPr lang="en-US" altLang="ko-KR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,</a:t>
            </a:r>
            <a:r>
              <a:rPr lang="ko-KR" altLang="en-US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 이야기가 진행될수록 </a:t>
            </a:r>
            <a:r>
              <a:rPr lang="ko-KR" altLang="en-US" sz="1100" spc="100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모든 선택은 하나의 방향으로 수렴</a:t>
            </a:r>
            <a:r>
              <a:rPr lang="ko-KR" altLang="en-US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한다</a:t>
            </a:r>
            <a:r>
              <a:rPr lang="en-US" altLang="ko-KR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.</a:t>
            </a:r>
            <a:endParaRPr lang="en-US" altLang="ko-KR" sz="1100" spc="100">
              <a:solidFill>
                <a:srgbClr val="767779"/>
              </a:solidFill>
              <a:latin typeface="충북대70주년체 Regular"/>
              <a:ea typeface="충북대70주년체 Regular"/>
            </a:endParaRPr>
          </a:p>
          <a:p>
            <a:pPr lvl="0">
              <a:lnSpc>
                <a:spcPct val="120000"/>
              </a:lnSpc>
              <a:defRPr/>
            </a:pPr>
            <a:endParaRPr lang="en-US" altLang="ko-KR" sz="1100" spc="100">
              <a:solidFill>
                <a:srgbClr val="767779"/>
              </a:solidFill>
              <a:latin typeface="충북대70주년체 Regular"/>
              <a:ea typeface="충북대70주년체 Regular"/>
            </a:endParaRPr>
          </a:p>
          <a:p>
            <a:pPr lvl="0">
              <a:lnSpc>
                <a:spcPct val="120000"/>
              </a:lnSpc>
              <a:defRPr/>
            </a:pPr>
            <a:r>
              <a:rPr lang="ko-KR" altLang="en-US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스스로를 특별히 착한 사람이라 여기지 않는 주인공은</a:t>
            </a:r>
            <a:r>
              <a:rPr lang="ko-KR" altLang="en-US" sz="1100" spc="100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 </a:t>
            </a:r>
            <a:r>
              <a:rPr lang="en-US" altLang="ko-KR" sz="1100" spc="100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’</a:t>
            </a:r>
            <a:r>
              <a:rPr lang="ko-KR" altLang="en-US" sz="1100" spc="100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가장 착한 사람</a:t>
            </a:r>
            <a:r>
              <a:rPr lang="en-US" altLang="ko-KR" sz="1100" spc="100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’</a:t>
            </a:r>
            <a:r>
              <a:rPr lang="ko-KR" altLang="en-US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이기를 요구받는 기대 속에서</a:t>
            </a:r>
            <a:r>
              <a:rPr lang="en-US" altLang="ko-KR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,</a:t>
            </a:r>
            <a:endParaRPr lang="en-US" altLang="ko-KR" sz="1100" spc="100">
              <a:solidFill>
                <a:srgbClr val="767779"/>
              </a:solidFill>
              <a:latin typeface="충북대70주년체 Regular"/>
              <a:ea typeface="충북대70주년체 Regular"/>
            </a:endParaRPr>
          </a:p>
          <a:p>
            <a:pPr lvl="0">
              <a:lnSpc>
                <a:spcPct val="120000"/>
              </a:lnSpc>
              <a:defRPr/>
            </a:pPr>
            <a:r>
              <a:rPr lang="ko-KR" altLang="en-US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서서히 붕괴되어 가는 세계와 함께 하나의 역할로 소모되어 간다</a:t>
            </a:r>
            <a:r>
              <a:rPr lang="en-US" altLang="ko-KR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.</a:t>
            </a:r>
            <a:endParaRPr lang="en-US" altLang="ko-KR" sz="1100" spc="100">
              <a:solidFill>
                <a:srgbClr val="767779"/>
              </a:solidFill>
              <a:latin typeface="충북대70주년체 Regular"/>
              <a:ea typeface="충북대70주년체 Regular"/>
            </a:endParaRPr>
          </a:p>
          <a:p>
            <a:pPr lvl="0">
              <a:lnSpc>
                <a:spcPct val="120000"/>
              </a:lnSpc>
              <a:defRPr/>
            </a:pPr>
            <a:endParaRPr lang="en-US" altLang="ko-KR" sz="1100" spc="100">
              <a:solidFill>
                <a:srgbClr val="767779"/>
              </a:solidFill>
              <a:latin typeface="충북대70주년체 Regular"/>
              <a:ea typeface="충북대70주년체 Regular"/>
            </a:endParaRPr>
          </a:p>
          <a:p>
            <a:pPr lvl="0">
              <a:lnSpc>
                <a:spcPct val="120000"/>
              </a:lnSpc>
              <a:defRPr/>
            </a:pPr>
            <a:r>
              <a:rPr lang="ko-KR" altLang="en-US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선택을 반복할수록 </a:t>
            </a:r>
            <a:r>
              <a:rPr lang="ko-KR" altLang="en-US" sz="1100" spc="100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선</a:t>
            </a:r>
            <a:r>
              <a:rPr lang="ko-KR" altLang="en-US" sz="1100" b="1" spc="100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의</a:t>
            </a:r>
            <a:r>
              <a:rPr lang="ko-KR" altLang="en-US" sz="1100" spc="100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는 의미를 잃고</a:t>
            </a:r>
            <a:r>
              <a:rPr lang="en-US" altLang="ko-KR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,</a:t>
            </a:r>
            <a:r>
              <a:rPr lang="ko-KR" altLang="en-US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 착함은 자발적인 판단이 아닌 </a:t>
            </a:r>
            <a:r>
              <a:rPr lang="ko-KR" altLang="en-US" sz="1100" spc="100">
                <a:solidFill>
                  <a:srgbClr val="eb657e"/>
                </a:solidFill>
                <a:latin typeface="충북대70주년체 Regular"/>
                <a:ea typeface="충북대70주년체 Regular"/>
              </a:rPr>
              <a:t>피할 수 없는 의무</a:t>
            </a:r>
            <a:r>
              <a:rPr lang="ko-KR" altLang="en-US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가 된다</a:t>
            </a:r>
            <a:r>
              <a:rPr lang="en-US" altLang="ko-KR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.</a:t>
            </a:r>
            <a:endParaRPr lang="ko-KR" altLang="en-US" sz="1100" b="1" spc="100">
              <a:solidFill>
                <a:srgbClr val="767779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40" name="가로 글상자 39"/>
          <p:cNvSpPr txBox="1"/>
          <p:nvPr/>
        </p:nvSpPr>
        <p:spPr>
          <a:xfrm>
            <a:off x="2195868" y="5311329"/>
            <a:ext cx="5200501" cy="889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ct val="120000"/>
              </a:lnSpc>
              <a:buFont typeface="Arial"/>
              <a:buNone/>
              <a:defRPr/>
            </a:pPr>
            <a:r>
              <a:rPr lang="ko-KR" altLang="en-US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▶</a:t>
            </a:r>
            <a:r>
              <a:rPr lang="ko-KR" altLang="en-US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     </a:t>
            </a:r>
            <a:r>
              <a:rPr lang="ko-KR" altLang="en-US" sz="1100" spc="100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감정적</a:t>
            </a:r>
            <a:r>
              <a:rPr lang="ko-KR" altLang="en-US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 </a:t>
            </a:r>
            <a:r>
              <a:rPr lang="ko-KR" altLang="en-US" sz="1100" spc="100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압박과 몰입</a:t>
            </a:r>
            <a:r>
              <a:rPr lang="ko-KR" altLang="en-US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을 즐기는 내러티브 플레이</a:t>
            </a:r>
            <a:endParaRPr lang="ko-KR" altLang="en-US" sz="1100" spc="100">
              <a:solidFill>
                <a:srgbClr val="767779"/>
              </a:solidFill>
              <a:latin typeface="충북대70주년체 Regular"/>
              <a:ea typeface="충북대70주년체 Regular"/>
            </a:endParaRPr>
          </a:p>
          <a:p>
            <a:pPr marL="0" lvl="0" indent="0">
              <a:lnSpc>
                <a:spcPct val="120000"/>
              </a:lnSpc>
              <a:buFont typeface="Arial"/>
              <a:buNone/>
              <a:defRPr/>
            </a:pPr>
            <a:r>
              <a:rPr lang="ko-KR" altLang="en-US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▶</a:t>
            </a:r>
            <a:r>
              <a:rPr lang="ko-KR" altLang="en-US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     선택에 따라 변화하는 </a:t>
            </a:r>
            <a:r>
              <a:rPr lang="ko-KR" altLang="en-US" sz="1100" spc="100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스토리</a:t>
            </a:r>
            <a:r>
              <a:rPr lang="ko-KR" altLang="en-US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 흐름과 </a:t>
            </a:r>
            <a:r>
              <a:rPr lang="ko-KR" altLang="en-US" sz="1100" spc="100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엔딩</a:t>
            </a:r>
            <a:r>
              <a:rPr lang="ko-KR" altLang="en-US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 구조</a:t>
            </a:r>
            <a:endParaRPr lang="ko-KR" altLang="en-US" sz="1100" spc="100">
              <a:solidFill>
                <a:srgbClr val="767779"/>
              </a:solidFill>
              <a:latin typeface="충북대70주년체 Regular"/>
              <a:ea typeface="충북대70주년체 Regular"/>
            </a:endParaRPr>
          </a:p>
          <a:p>
            <a:pPr marL="0" lvl="0" indent="0">
              <a:lnSpc>
                <a:spcPct val="120000"/>
              </a:lnSpc>
              <a:buFont typeface="Arial"/>
              <a:buNone/>
              <a:defRPr/>
            </a:pPr>
            <a:r>
              <a:rPr lang="ko-KR" altLang="en-US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▶</a:t>
            </a:r>
            <a:r>
              <a:rPr lang="ko-KR" altLang="en-US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     선택 누적에 따라 </a:t>
            </a:r>
            <a:r>
              <a:rPr lang="ko-KR" altLang="en-US" sz="1100" spc="100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분위기와 연출이 변화</a:t>
            </a:r>
            <a:r>
              <a:rPr lang="ko-KR" altLang="en-US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하는 시스템</a:t>
            </a:r>
            <a:endParaRPr lang="ko-KR" altLang="en-US" sz="1100" spc="100">
              <a:solidFill>
                <a:srgbClr val="767779"/>
              </a:solidFill>
              <a:latin typeface="충북대70주년체 Regular"/>
              <a:ea typeface="충북대70주년체 Regular"/>
            </a:endParaRPr>
          </a:p>
          <a:p>
            <a:pPr marL="0" lvl="0" indent="0">
              <a:lnSpc>
                <a:spcPct val="120000"/>
              </a:lnSpc>
              <a:buFont typeface="Arial"/>
              <a:buNone/>
              <a:defRPr/>
            </a:pPr>
            <a:r>
              <a:rPr lang="ko-KR" altLang="en-US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▶</a:t>
            </a:r>
            <a:r>
              <a:rPr lang="ko-KR" altLang="en-US" sz="1100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     선행이 보상이 아닌 </a:t>
            </a:r>
            <a:r>
              <a:rPr lang="ko-KR" altLang="en-US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부담으로 작동하는 </a:t>
            </a:r>
            <a:r>
              <a:rPr lang="en-US" altLang="ko-KR" sz="1100" b="1" spc="100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‘</a:t>
            </a:r>
            <a:r>
              <a:rPr lang="ko-KR" altLang="en-US" sz="1100" b="1" spc="100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선택 소모화</a:t>
            </a:r>
            <a:r>
              <a:rPr lang="en-US" altLang="ko-KR" sz="1100" b="1" spc="100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’</a:t>
            </a:r>
            <a:r>
              <a:rPr lang="ko-KR" altLang="en-US" sz="1100" b="1" spc="100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 </a:t>
            </a:r>
            <a:r>
              <a:rPr lang="ko-KR" altLang="en-US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구조</a:t>
            </a:r>
            <a:endParaRPr lang="ko-KR" altLang="en-US" sz="1100" b="1" spc="100">
              <a:solidFill>
                <a:srgbClr val="767779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41" name="가로 글상자 40"/>
          <p:cNvSpPr txBox="1"/>
          <p:nvPr/>
        </p:nvSpPr>
        <p:spPr>
          <a:xfrm>
            <a:off x="577813" y="3342221"/>
            <a:ext cx="1296592" cy="29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9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[</a:t>
            </a:r>
            <a:r>
              <a:rPr lang="ko-KR" altLang="en-US" sz="19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게임장르</a:t>
            </a:r>
            <a:r>
              <a:rPr lang="en-US" altLang="ko-KR" sz="19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]</a:t>
            </a:r>
            <a:endParaRPr lang="ko-KR" altLang="en-US" sz="1300" b="1">
              <a:solidFill>
                <a:srgbClr val="ecedf1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42" name="가로 글상자 41"/>
          <p:cNvSpPr txBox="1"/>
          <p:nvPr/>
        </p:nvSpPr>
        <p:spPr>
          <a:xfrm>
            <a:off x="577812" y="5311329"/>
            <a:ext cx="1171216" cy="298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9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[</a:t>
            </a:r>
            <a:r>
              <a:rPr lang="ko-KR" altLang="en-US" sz="19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재미 요소</a:t>
            </a:r>
            <a:r>
              <a:rPr lang="en-US" altLang="ko-KR" sz="19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]</a:t>
            </a:r>
            <a:endParaRPr lang="ko-KR" altLang="en-US" sz="1300" b="1">
              <a:solidFill>
                <a:srgbClr val="ecedf1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43" name="가로 글상자 42"/>
          <p:cNvSpPr txBox="1"/>
          <p:nvPr/>
        </p:nvSpPr>
        <p:spPr>
          <a:xfrm>
            <a:off x="577813" y="3887610"/>
            <a:ext cx="1344216" cy="296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9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[</a:t>
            </a:r>
            <a:r>
              <a:rPr lang="ko-KR" altLang="en-US" sz="19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시놉시스</a:t>
            </a:r>
            <a:r>
              <a:rPr lang="en-US" altLang="ko-KR" sz="19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]</a:t>
            </a:r>
            <a:endParaRPr lang="ko-KR" altLang="en-US" sz="1300" b="1">
              <a:solidFill>
                <a:srgbClr val="ecedf1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51" name="사각형 설명선 50"/>
          <p:cNvSpPr/>
          <p:nvPr/>
        </p:nvSpPr>
        <p:spPr>
          <a:xfrm>
            <a:off x="2148247" y="2774758"/>
            <a:ext cx="6194008" cy="282750"/>
          </a:xfrm>
          <a:prstGeom prst="wedgeRectCallout">
            <a:avLst>
              <a:gd name="adj1" fmla="val -51936"/>
              <a:gd name="adj2" fmla="val -19421"/>
            </a:avLst>
          </a:prstGeom>
          <a:noFill/>
          <a:ln>
            <a:solidFill>
              <a:srgbClr val="76777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53" name="사각형 설명선 52"/>
          <p:cNvSpPr/>
          <p:nvPr/>
        </p:nvSpPr>
        <p:spPr>
          <a:xfrm>
            <a:off x="2148247" y="3876609"/>
            <a:ext cx="6194008" cy="1304580"/>
          </a:xfrm>
          <a:prstGeom prst="wedgeRectCallout">
            <a:avLst>
              <a:gd name="adj1" fmla="val -52448"/>
              <a:gd name="adj2" fmla="val -20445"/>
            </a:avLst>
          </a:prstGeom>
          <a:noFill/>
          <a:ln>
            <a:solidFill>
              <a:srgbClr val="76777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4" name="사각형 설명선 53"/>
          <p:cNvSpPr/>
          <p:nvPr/>
        </p:nvSpPr>
        <p:spPr>
          <a:xfrm>
            <a:off x="2148247" y="3342221"/>
            <a:ext cx="6194008" cy="282750"/>
          </a:xfrm>
          <a:prstGeom prst="wedgeRectCallout">
            <a:avLst>
              <a:gd name="adj1" fmla="val -52448"/>
              <a:gd name="adj2" fmla="val -20445"/>
            </a:avLst>
          </a:prstGeom>
          <a:noFill/>
          <a:ln>
            <a:solidFill>
              <a:srgbClr val="76777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5" name="사각형 설명선 54"/>
          <p:cNvSpPr/>
          <p:nvPr/>
        </p:nvSpPr>
        <p:spPr>
          <a:xfrm>
            <a:off x="2148246" y="5311329"/>
            <a:ext cx="6194009" cy="889035"/>
          </a:xfrm>
          <a:prstGeom prst="wedgeRectCallout">
            <a:avLst>
              <a:gd name="adj1" fmla="val -52448"/>
              <a:gd name="adj2" fmla="val -20445"/>
            </a:avLst>
          </a:prstGeom>
          <a:noFill/>
          <a:ln>
            <a:solidFill>
              <a:srgbClr val="76777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6" name="가로 글상자 55"/>
          <p:cNvSpPr txBox="1"/>
          <p:nvPr/>
        </p:nvSpPr>
        <p:spPr>
          <a:xfrm>
            <a:off x="577813" y="2225403"/>
            <a:ext cx="1570434" cy="300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[</a:t>
            </a:r>
            <a:r>
              <a:rPr lang="ko-KR" altLang="en-US" sz="14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슬로건</a:t>
            </a:r>
            <a:r>
              <a:rPr lang="en-US" altLang="ko-KR" sz="14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]</a:t>
            </a:r>
            <a:endParaRPr lang="en-US" altLang="ko-KR" sz="1400" b="1">
              <a:solidFill>
                <a:srgbClr val="ecedf1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57" name="사각형 설명선 56"/>
          <p:cNvSpPr/>
          <p:nvPr/>
        </p:nvSpPr>
        <p:spPr>
          <a:xfrm>
            <a:off x="2148247" y="2225403"/>
            <a:ext cx="6194008" cy="282750"/>
          </a:xfrm>
          <a:prstGeom prst="wedgeRectCallout">
            <a:avLst>
              <a:gd name="adj1" fmla="val -51936"/>
              <a:gd name="adj2" fmla="val -19421"/>
            </a:avLst>
          </a:prstGeom>
          <a:noFill/>
          <a:ln>
            <a:solidFill>
              <a:srgbClr val="76777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8" name="가로 글상자 57"/>
          <p:cNvSpPr txBox="1"/>
          <p:nvPr/>
        </p:nvSpPr>
        <p:spPr>
          <a:xfrm>
            <a:off x="2195868" y="2225402"/>
            <a:ext cx="2598275" cy="288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ko-KR" altLang="en-US" sz="1100" b="1" spc="100">
                <a:solidFill>
                  <a:srgbClr val="496f78"/>
                </a:solidFill>
                <a:latin typeface="충북대70주년체 Regular"/>
                <a:ea typeface="충북대70주년체 Regular"/>
              </a:rPr>
              <a:t>선택하거나</a:t>
            </a:r>
            <a:r>
              <a:rPr lang="ko-KR" altLang="en-US" sz="1100" b="1" spc="100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 </a:t>
            </a:r>
            <a:r>
              <a:rPr lang="en-US" altLang="ko-KR" sz="1100" b="1" spc="100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-</a:t>
            </a:r>
            <a:r>
              <a:rPr lang="ko-KR" altLang="en-US" sz="1100" b="1" spc="100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 </a:t>
            </a:r>
            <a:r>
              <a:rPr lang="ko-KR" altLang="en-US" sz="1100" b="1" spc="100">
                <a:solidFill>
                  <a:srgbClr val="8b5587"/>
                </a:solidFill>
                <a:latin typeface="충북대70주년체 Regular"/>
                <a:ea typeface="충북대70주년체 Regular"/>
              </a:rPr>
              <a:t>선택 당하거나</a:t>
            </a:r>
            <a:endParaRPr lang="ko-KR" altLang="en-US" sz="1100" b="1" spc="100">
              <a:solidFill>
                <a:srgbClr val="8b5587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59" name="가로 글상자 58"/>
          <p:cNvSpPr txBox="1"/>
          <p:nvPr/>
        </p:nvSpPr>
        <p:spPr>
          <a:xfrm>
            <a:off x="577813" y="1712338"/>
            <a:ext cx="1570434" cy="299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[</a:t>
            </a:r>
            <a:r>
              <a:rPr lang="ko-KR" altLang="en-US" sz="14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제목</a:t>
            </a:r>
            <a:r>
              <a:rPr lang="en-US" altLang="ko-KR" sz="14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]</a:t>
            </a:r>
            <a:endParaRPr lang="ko-KR" altLang="en-US" sz="1400" b="1">
              <a:solidFill>
                <a:srgbClr val="ecedf1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60" name="사각형 설명선 59"/>
          <p:cNvSpPr/>
          <p:nvPr/>
        </p:nvSpPr>
        <p:spPr>
          <a:xfrm>
            <a:off x="2148247" y="1712339"/>
            <a:ext cx="6194008" cy="282750"/>
          </a:xfrm>
          <a:prstGeom prst="wedgeRectCallout">
            <a:avLst>
              <a:gd name="adj1" fmla="val -51936"/>
              <a:gd name="adj2" fmla="val -19421"/>
            </a:avLst>
          </a:prstGeom>
          <a:noFill/>
          <a:ln>
            <a:solidFill>
              <a:srgbClr val="76777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1" name="가로 글상자 60"/>
          <p:cNvSpPr txBox="1"/>
          <p:nvPr/>
        </p:nvSpPr>
        <p:spPr>
          <a:xfrm>
            <a:off x="2195870" y="1712338"/>
            <a:ext cx="903038" cy="287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ko-KR" altLang="en-US" sz="1100" b="1" spc="100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넌 착해</a:t>
            </a:r>
            <a:r>
              <a:rPr lang="en-US" altLang="ko-KR" sz="1100" b="1" spc="100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!</a:t>
            </a:r>
            <a:endParaRPr lang="ko-KR" altLang="en-US" sz="1100" b="1" spc="100">
              <a:solidFill>
                <a:srgbClr val="ecedf1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70" name="가로 글상자 69"/>
          <p:cNvSpPr txBox="1"/>
          <p:nvPr/>
        </p:nvSpPr>
        <p:spPr>
          <a:xfrm>
            <a:off x="509586" y="294858"/>
            <a:ext cx="3933968" cy="617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5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방향성</a:t>
            </a:r>
            <a:endParaRPr lang="ko-KR" altLang="en-US" sz="3500" b="1">
              <a:solidFill>
                <a:srgbClr val="ecedf1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75" name="뺄셈 기호 74"/>
          <p:cNvSpPr/>
          <p:nvPr/>
        </p:nvSpPr>
        <p:spPr>
          <a:xfrm>
            <a:off x="1513246" y="770927"/>
            <a:ext cx="317500" cy="283134"/>
          </a:xfrm>
          <a:prstGeom prst="mathMinus">
            <a:avLst>
              <a:gd name="adj1" fmla="val 23520"/>
            </a:avLst>
          </a:prstGeom>
          <a:solidFill>
            <a:srgbClr val="eced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6" name="뺄셈 기호 75"/>
          <p:cNvSpPr/>
          <p:nvPr/>
        </p:nvSpPr>
        <p:spPr>
          <a:xfrm>
            <a:off x="1195746" y="770927"/>
            <a:ext cx="317500" cy="283134"/>
          </a:xfrm>
          <a:prstGeom prst="mathMinus">
            <a:avLst>
              <a:gd name="adj1" fmla="val 23520"/>
            </a:avLst>
          </a:prstGeom>
          <a:solidFill>
            <a:srgbClr val="eced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7" name="뺄셈 기호 76"/>
          <p:cNvSpPr/>
          <p:nvPr/>
        </p:nvSpPr>
        <p:spPr>
          <a:xfrm>
            <a:off x="878246" y="770927"/>
            <a:ext cx="317500" cy="283134"/>
          </a:xfrm>
          <a:prstGeom prst="mathMinus">
            <a:avLst>
              <a:gd name="adj1" fmla="val 23520"/>
            </a:avLst>
          </a:prstGeom>
          <a:solidFill>
            <a:srgbClr val="eced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8" name="뺄셈 기호 77"/>
          <p:cNvSpPr/>
          <p:nvPr/>
        </p:nvSpPr>
        <p:spPr>
          <a:xfrm>
            <a:off x="560746" y="770927"/>
            <a:ext cx="317500" cy="283134"/>
          </a:xfrm>
          <a:prstGeom prst="mathMinus">
            <a:avLst>
              <a:gd name="adj1" fmla="val 23520"/>
            </a:avLst>
          </a:prstGeom>
          <a:solidFill>
            <a:srgbClr val="fce89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2" name="타원 81"/>
          <p:cNvSpPr>
            <a:spLocks noChangeAspect="1"/>
          </p:cNvSpPr>
          <p:nvPr/>
        </p:nvSpPr>
        <p:spPr>
          <a:xfrm>
            <a:off x="9531736" y="6344936"/>
            <a:ext cx="513064" cy="513064"/>
          </a:xfrm>
          <a:prstGeom prst="ellipse">
            <a:avLst/>
          </a:prstGeom>
          <a:solidFill>
            <a:srgbClr val="eced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3" name="TextBox 1"/>
          <p:cNvSpPr txBox="1"/>
          <p:nvPr/>
        </p:nvSpPr>
        <p:spPr>
          <a:xfrm>
            <a:off x="9316166" y="0"/>
            <a:ext cx="1457269" cy="1150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latin typeface="충북대70주년체 Regular"/>
                <a:ea typeface="충북대70주년체 Regular"/>
              </a:rPr>
              <a:t>글자 크기</a:t>
            </a:r>
            <a:endParaRPr lang="ko-KR" altLang="en-US">
              <a:latin typeface="충북대70주년체 Regular"/>
              <a:ea typeface="충북대70주년체 Regular"/>
            </a:endParaRPr>
          </a:p>
          <a:p>
            <a:pPr lvl="0">
              <a:defRPr/>
            </a:pPr>
            <a:r>
              <a:rPr lang="ko-KR" altLang="en-US" sz="2600">
                <a:latin typeface="충북대70주년체 Regular"/>
                <a:ea typeface="충북대70주년체 Regular"/>
              </a:rPr>
              <a:t>ㄱ </a:t>
            </a:r>
            <a:r>
              <a:rPr lang="en-US" altLang="ko-KR" sz="2600">
                <a:latin typeface="충북대70주년체 Regular"/>
                <a:ea typeface="충북대70주년체 Regular"/>
              </a:rPr>
              <a:t>(35)</a:t>
            </a:r>
            <a:endParaRPr lang="en-US" altLang="ko-KR" sz="2600">
              <a:latin typeface="충북대70주년체 Regular"/>
              <a:ea typeface="충북대70주년체 Regular"/>
            </a:endParaRPr>
          </a:p>
          <a:p>
            <a:pPr lvl="0">
              <a:defRPr/>
            </a:pPr>
            <a:r>
              <a:rPr lang="ko-KR" altLang="en-US" sz="1400">
                <a:latin typeface="충북대70주년체 Regular"/>
                <a:ea typeface="충북대70주년체 Regular"/>
              </a:rPr>
              <a:t>ㄱ </a:t>
            </a:r>
            <a:r>
              <a:rPr lang="en-US" altLang="ko-KR" sz="1400">
                <a:latin typeface="충북대70주년체 Regular"/>
                <a:ea typeface="충북대70주년체 Regular"/>
              </a:rPr>
              <a:t>(19)</a:t>
            </a:r>
            <a:endParaRPr lang="en-US" altLang="ko-KR" sz="1400">
              <a:latin typeface="충북대70주년체 Regular"/>
              <a:ea typeface="충북대70주년체 Regular"/>
            </a:endParaRPr>
          </a:p>
          <a:p>
            <a:pPr lvl="0">
              <a:defRPr/>
            </a:pPr>
            <a:r>
              <a:rPr lang="ko-KR" altLang="en-US" sz="1100">
                <a:latin typeface="충북대70주년체 Regular"/>
                <a:ea typeface="충북대70주년체 Regular"/>
              </a:rPr>
              <a:t>ㄱ </a:t>
            </a:r>
            <a:r>
              <a:rPr lang="en-US" altLang="ko-KR" sz="1100">
                <a:latin typeface="충북대70주년체 Regular"/>
                <a:ea typeface="충북대70주년체 Regular"/>
              </a:rPr>
              <a:t>(11)</a:t>
            </a:r>
            <a:endParaRPr lang="en-US" altLang="ko-KR" sz="1100">
              <a:latin typeface="충북대70주년체 Regular"/>
              <a:ea typeface="충북대70주년체 Regular"/>
            </a:endParaRPr>
          </a:p>
        </p:txBody>
      </p:sp>
      <p:sp>
        <p:nvSpPr>
          <p:cNvPr id="84" name="타원 83"/>
          <p:cNvSpPr>
            <a:spLocks noChangeAspect="1"/>
          </p:cNvSpPr>
          <p:nvPr/>
        </p:nvSpPr>
        <p:spPr>
          <a:xfrm>
            <a:off x="9531736" y="2188448"/>
            <a:ext cx="513064" cy="513064"/>
          </a:xfrm>
          <a:prstGeom prst="ellipse">
            <a:avLst/>
          </a:prstGeom>
          <a:solidFill>
            <a:srgbClr val="eb65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5" name="타원 84"/>
          <p:cNvSpPr>
            <a:spLocks noChangeAspect="1"/>
          </p:cNvSpPr>
          <p:nvPr/>
        </p:nvSpPr>
        <p:spPr>
          <a:xfrm>
            <a:off x="9531736" y="2833338"/>
            <a:ext cx="513064" cy="513064"/>
          </a:xfrm>
          <a:prstGeom prst="ellipse">
            <a:avLst/>
          </a:prstGeom>
          <a:solidFill>
            <a:srgbClr val="fce89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6" name="타원 85"/>
          <p:cNvSpPr>
            <a:spLocks noChangeAspect="1"/>
          </p:cNvSpPr>
          <p:nvPr/>
        </p:nvSpPr>
        <p:spPr>
          <a:xfrm>
            <a:off x="9531736" y="3528964"/>
            <a:ext cx="513064" cy="513064"/>
          </a:xfrm>
          <a:prstGeom prst="ellipse">
            <a:avLst/>
          </a:prstGeom>
          <a:solidFill>
            <a:srgbClr val="496f7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7" name="타원 86"/>
          <p:cNvSpPr>
            <a:spLocks noChangeAspect="1"/>
          </p:cNvSpPr>
          <p:nvPr/>
        </p:nvSpPr>
        <p:spPr>
          <a:xfrm>
            <a:off x="9531736" y="4897779"/>
            <a:ext cx="513064" cy="513064"/>
          </a:xfrm>
          <a:prstGeom prst="ellipse">
            <a:avLst/>
          </a:prstGeom>
          <a:solidFill>
            <a:srgbClr val="8b558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8" name="타원 87"/>
          <p:cNvSpPr>
            <a:spLocks noChangeAspect="1"/>
          </p:cNvSpPr>
          <p:nvPr/>
        </p:nvSpPr>
        <p:spPr>
          <a:xfrm>
            <a:off x="9531736" y="4234481"/>
            <a:ext cx="513064" cy="513064"/>
          </a:xfrm>
          <a:prstGeom prst="ellipse">
            <a:avLst/>
          </a:prstGeom>
          <a:solidFill>
            <a:srgbClr val="76777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9" name="타원 88"/>
          <p:cNvSpPr>
            <a:spLocks noChangeAspect="1"/>
          </p:cNvSpPr>
          <p:nvPr/>
        </p:nvSpPr>
        <p:spPr>
          <a:xfrm>
            <a:off x="9531736" y="5627054"/>
            <a:ext cx="513064" cy="513064"/>
          </a:xfrm>
          <a:prstGeom prst="ellipse">
            <a:avLst/>
          </a:prstGeom>
          <a:solidFill>
            <a:srgbClr val="1e0d2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0" name="TextBox 1"/>
          <p:cNvSpPr txBox="1"/>
          <p:nvPr/>
        </p:nvSpPr>
        <p:spPr>
          <a:xfrm>
            <a:off x="9316166" y="1301432"/>
            <a:ext cx="1965269" cy="668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latin typeface="충북대70주년체 Regular"/>
                <a:ea typeface="충북대70주년체 Regular"/>
              </a:rPr>
              <a:t>글꼴</a:t>
            </a:r>
            <a:endParaRPr lang="ko-KR" altLang="en-US" sz="1900">
              <a:latin typeface="충북대70주년체 Regular"/>
              <a:ea typeface="충북대70주년체 Regular"/>
            </a:endParaRPr>
          </a:p>
          <a:p>
            <a:pPr lvl="0">
              <a:defRPr/>
            </a:pPr>
            <a:r>
              <a:rPr lang="ko-KR" altLang="en-US" sz="1900">
                <a:latin typeface="충북대70주년체 Regular"/>
                <a:ea typeface="충북대70주년체 Regular"/>
              </a:rPr>
              <a:t>충북대</a:t>
            </a:r>
            <a:r>
              <a:rPr lang="en-US" altLang="ko-KR" sz="1900">
                <a:latin typeface="충북대70주년체 Regular"/>
                <a:ea typeface="충북대70주년체 Regular"/>
              </a:rPr>
              <a:t>70</a:t>
            </a:r>
            <a:r>
              <a:rPr lang="ko-KR" altLang="en-US" sz="1900">
                <a:latin typeface="충북대70주년체 Regular"/>
                <a:ea typeface="충북대70주년체 Regular"/>
              </a:rPr>
              <a:t>주년체</a:t>
            </a:r>
            <a:endParaRPr lang="ko-KR" altLang="en-US" sz="1900">
              <a:latin typeface="충북대70주년체 Regular"/>
              <a:ea typeface="충북대70주년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78783012"/>
      </p:ext>
    </p:extLst>
  </p:cSld>
  <p:clrMapOvr>
    <a:masterClrMapping/>
  </p:clrMapOvr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0d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가로 글상자 25"/>
          <p:cNvSpPr txBox="1"/>
          <p:nvPr/>
        </p:nvSpPr>
        <p:spPr>
          <a:xfrm>
            <a:off x="577813" y="3742116"/>
            <a:ext cx="1570433" cy="299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[</a:t>
            </a:r>
            <a:r>
              <a:rPr lang="ko-KR" altLang="en-US" sz="14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이야기 목적</a:t>
            </a:r>
            <a:r>
              <a:rPr lang="en-US" altLang="ko-KR" sz="14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]</a:t>
            </a:r>
            <a:endParaRPr lang="en-US" altLang="ko-KR" sz="1400" b="1">
              <a:solidFill>
                <a:srgbClr val="ecedf1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28" name="가로 글상자 27"/>
          <p:cNvSpPr txBox="1"/>
          <p:nvPr/>
        </p:nvSpPr>
        <p:spPr>
          <a:xfrm>
            <a:off x="6950886" y="7097387"/>
            <a:ext cx="2374034" cy="363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1.16.</a:t>
            </a:r>
            <a:r>
              <a:rPr lang="ko-KR" altLang="en-US"/>
              <a:t>금</a:t>
            </a:r>
            <a:endParaRPr lang="ko-KR" altLang="en-US"/>
          </a:p>
        </p:txBody>
      </p:sp>
      <p:sp>
        <p:nvSpPr>
          <p:cNvPr id="37" name="가로 글상자 36"/>
          <p:cNvSpPr txBox="1"/>
          <p:nvPr/>
        </p:nvSpPr>
        <p:spPr>
          <a:xfrm>
            <a:off x="2195870" y="3742116"/>
            <a:ext cx="6146384" cy="6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ko-KR" sz="1100" b="1" spc="100">
                <a:solidFill>
                  <a:srgbClr val="496f78"/>
                </a:solidFill>
                <a:latin typeface="충북대70주년체 Regular"/>
                <a:ea typeface="충북대70주년체 Regular"/>
              </a:rPr>
              <a:t>‘</a:t>
            </a:r>
            <a:r>
              <a:rPr lang="ko-KR" altLang="en-US" sz="1100" b="1" spc="100">
                <a:solidFill>
                  <a:srgbClr val="496f78"/>
                </a:solidFill>
                <a:latin typeface="충북대70주년체 Regular"/>
                <a:ea typeface="충북대70주년체 Regular"/>
              </a:rPr>
              <a:t>착함</a:t>
            </a:r>
            <a:r>
              <a:rPr lang="en-US" altLang="ko-KR" sz="1100" b="1" spc="100">
                <a:solidFill>
                  <a:srgbClr val="496f78"/>
                </a:solidFill>
                <a:latin typeface="충북대70주년체 Regular"/>
                <a:ea typeface="충북대70주년체 Regular"/>
              </a:rPr>
              <a:t>’</a:t>
            </a:r>
            <a:r>
              <a:rPr lang="ko-KR" altLang="en-US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이라는 사회적 기대 속에서 한 사람이 어떤 선택을 하게 되는 지를 다룬다</a:t>
            </a:r>
            <a:r>
              <a:rPr lang="en-US" altLang="ko-KR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.</a:t>
            </a:r>
            <a:endParaRPr lang="en-US" altLang="ko-KR" sz="1100" b="1" spc="100">
              <a:solidFill>
                <a:srgbClr val="767779"/>
              </a:solidFill>
              <a:latin typeface="충북대70주년체 Regular"/>
              <a:ea typeface="충북대70주년체 Regular"/>
            </a:endParaRPr>
          </a:p>
          <a:p>
            <a:pPr lvl="0">
              <a:lnSpc>
                <a:spcPct val="120000"/>
              </a:lnSpc>
              <a:defRPr/>
            </a:pPr>
            <a:r>
              <a:rPr lang="ko-KR" altLang="en-US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세계가 붕괴되어 가는 과정과 함께</a:t>
            </a:r>
            <a:r>
              <a:rPr lang="en-US" altLang="ko-KR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,</a:t>
            </a:r>
            <a:endParaRPr lang="en-US" altLang="ko-KR" sz="1100" b="1" spc="100">
              <a:solidFill>
                <a:srgbClr val="767779"/>
              </a:solidFill>
              <a:latin typeface="충북대70주년체 Regular"/>
              <a:ea typeface="충북대70주년체 Regular"/>
            </a:endParaRPr>
          </a:p>
          <a:p>
            <a:pPr lvl="0">
              <a:lnSpc>
                <a:spcPct val="120000"/>
              </a:lnSpc>
              <a:defRPr/>
            </a:pPr>
            <a:r>
              <a:rPr lang="ko-KR" altLang="en-US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타인의 기대에 응답해 온 주인공 역시 점차 하나의 역할로 소모되며 붕괴된다</a:t>
            </a:r>
            <a:r>
              <a:rPr lang="en-US" altLang="ko-KR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.</a:t>
            </a:r>
            <a:endParaRPr lang="en-US" altLang="ko-KR" sz="1100" b="1" spc="100">
              <a:solidFill>
                <a:srgbClr val="767779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38" name="가로 글상자 37"/>
          <p:cNvSpPr txBox="1"/>
          <p:nvPr/>
        </p:nvSpPr>
        <p:spPr>
          <a:xfrm>
            <a:off x="2195869" y="4855845"/>
            <a:ext cx="6146387" cy="486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ko-KR" altLang="en-US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플레이어는 선택과 장애를 극복하며 이야기를 끝까지 완주한다</a:t>
            </a:r>
            <a:r>
              <a:rPr lang="en-US" altLang="ko-KR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.</a:t>
            </a:r>
            <a:endParaRPr lang="en-US" altLang="ko-KR" sz="1100" b="1" spc="100">
              <a:solidFill>
                <a:srgbClr val="767779"/>
              </a:solidFill>
              <a:latin typeface="충북대70주년체 Regular"/>
              <a:ea typeface="충북대70주년체 Regular"/>
            </a:endParaRPr>
          </a:p>
          <a:p>
            <a:pPr lvl="0">
              <a:lnSpc>
                <a:spcPct val="120000"/>
              </a:lnSpc>
              <a:defRPr/>
            </a:pPr>
            <a:r>
              <a:rPr lang="ko-KR" altLang="en-US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정답을 찾기보다는</a:t>
            </a:r>
            <a:r>
              <a:rPr lang="en-US" altLang="ko-KR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,</a:t>
            </a:r>
            <a:r>
              <a:rPr lang="ko-KR" altLang="en-US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 </a:t>
            </a:r>
            <a:r>
              <a:rPr lang="ko-KR" altLang="en-US" sz="1100" b="1" spc="100">
                <a:solidFill>
                  <a:srgbClr val="8b5587"/>
                </a:solidFill>
                <a:latin typeface="충북대70주년체 Regular"/>
                <a:ea typeface="충북대70주년체 Regular"/>
              </a:rPr>
              <a:t>선택이 누적되며 만들어지는 감정과 서사를 체험</a:t>
            </a:r>
            <a:r>
              <a:rPr lang="ko-KR" altLang="en-US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하는 데 목적이 있다</a:t>
            </a:r>
            <a:r>
              <a:rPr lang="en-US" altLang="ko-KR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.</a:t>
            </a:r>
            <a:endParaRPr lang="en-US" altLang="ko-KR" sz="1100" b="1" spc="100">
              <a:solidFill>
                <a:srgbClr val="767779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41" name="가로 글상자 40"/>
          <p:cNvSpPr txBox="1"/>
          <p:nvPr/>
        </p:nvSpPr>
        <p:spPr>
          <a:xfrm>
            <a:off x="577813" y="4855845"/>
            <a:ext cx="1296592" cy="29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[</a:t>
            </a:r>
            <a:r>
              <a:rPr lang="ko-KR" altLang="en-US" sz="14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플레이 목적</a:t>
            </a:r>
            <a:r>
              <a:rPr lang="en-US" altLang="ko-KR" sz="14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]</a:t>
            </a:r>
            <a:endParaRPr lang="en-US" altLang="ko-KR" sz="1400" b="1">
              <a:solidFill>
                <a:srgbClr val="ecedf1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51" name="사각형 설명선 50"/>
          <p:cNvSpPr/>
          <p:nvPr/>
        </p:nvSpPr>
        <p:spPr>
          <a:xfrm>
            <a:off x="2148247" y="3742117"/>
            <a:ext cx="6194008" cy="685103"/>
          </a:xfrm>
          <a:prstGeom prst="wedgeRectCallout">
            <a:avLst>
              <a:gd name="adj1" fmla="val -51936"/>
              <a:gd name="adj2" fmla="val -19421"/>
            </a:avLst>
          </a:prstGeom>
          <a:noFill/>
          <a:ln>
            <a:solidFill>
              <a:srgbClr val="76777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54" name="사각형 설명선 53"/>
          <p:cNvSpPr/>
          <p:nvPr/>
        </p:nvSpPr>
        <p:spPr>
          <a:xfrm>
            <a:off x="2148247" y="4855845"/>
            <a:ext cx="6194008" cy="486091"/>
          </a:xfrm>
          <a:prstGeom prst="wedgeRectCallout">
            <a:avLst>
              <a:gd name="adj1" fmla="val -52448"/>
              <a:gd name="adj2" fmla="val -20445"/>
            </a:avLst>
          </a:prstGeom>
          <a:noFill/>
          <a:ln>
            <a:solidFill>
              <a:srgbClr val="76777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6" name="가로 글상자 55"/>
          <p:cNvSpPr txBox="1"/>
          <p:nvPr/>
        </p:nvSpPr>
        <p:spPr>
          <a:xfrm>
            <a:off x="577813" y="2701512"/>
            <a:ext cx="1570434" cy="300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[</a:t>
            </a:r>
            <a:r>
              <a:rPr lang="ko-KR" altLang="en-US" sz="14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방해 요인</a:t>
            </a:r>
            <a:r>
              <a:rPr lang="en-US" altLang="ko-KR" sz="14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]</a:t>
            </a:r>
            <a:endParaRPr lang="en-US" altLang="ko-KR" sz="1400" b="1">
              <a:solidFill>
                <a:srgbClr val="ecedf1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57" name="사각형 설명선 56"/>
          <p:cNvSpPr/>
          <p:nvPr/>
        </p:nvSpPr>
        <p:spPr>
          <a:xfrm>
            <a:off x="2148247" y="2701512"/>
            <a:ext cx="6194008" cy="644890"/>
          </a:xfrm>
          <a:prstGeom prst="wedgeRectCallout">
            <a:avLst>
              <a:gd name="adj1" fmla="val -51936"/>
              <a:gd name="adj2" fmla="val -19421"/>
            </a:avLst>
          </a:prstGeom>
          <a:noFill/>
          <a:ln>
            <a:solidFill>
              <a:srgbClr val="76777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8" name="가로 글상자 57"/>
          <p:cNvSpPr txBox="1"/>
          <p:nvPr/>
        </p:nvSpPr>
        <p:spPr>
          <a:xfrm>
            <a:off x="2195866" y="2701511"/>
            <a:ext cx="6146388" cy="687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ko-KR" altLang="en-US" sz="1100" b="1" spc="100">
                <a:solidFill>
                  <a:srgbClr val="eb657e"/>
                </a:solidFill>
                <a:latin typeface="충북대70주년체 Regular"/>
                <a:ea typeface="충북대70주년체 Regular"/>
              </a:rPr>
              <a:t>몬스터와 퍼즐</a:t>
            </a:r>
            <a:r>
              <a:rPr lang="ko-KR" altLang="en-US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이 물리적인 장애로 등장하며</a:t>
            </a:r>
            <a:r>
              <a:rPr lang="en-US" altLang="ko-KR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,</a:t>
            </a:r>
            <a:endParaRPr lang="en-US" altLang="ko-KR" sz="1100" b="1" spc="100">
              <a:solidFill>
                <a:srgbClr val="767779"/>
              </a:solidFill>
              <a:latin typeface="충북대70주년체 Regular"/>
              <a:ea typeface="충북대70주년체 Regular"/>
            </a:endParaRPr>
          </a:p>
          <a:p>
            <a:pPr lvl="0">
              <a:lnSpc>
                <a:spcPct val="120000"/>
              </a:lnSpc>
              <a:defRPr/>
            </a:pPr>
            <a:r>
              <a:rPr lang="ko-KR" altLang="en-US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동시에 </a:t>
            </a:r>
            <a:r>
              <a:rPr lang="ko-KR" altLang="en-US" sz="1100" b="1" spc="100">
                <a:solidFill>
                  <a:srgbClr val="eb657e"/>
                </a:solidFill>
                <a:latin typeface="충북대70주년체 Regular"/>
                <a:ea typeface="충북대70주년체 Regular"/>
              </a:rPr>
              <a:t>주변 인물들의 말과 반복되는 요구</a:t>
            </a:r>
            <a:r>
              <a:rPr lang="ko-KR" altLang="en-US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는 심리적인 압박으로 작용해</a:t>
            </a:r>
            <a:r>
              <a:rPr lang="en-US" altLang="ko-KR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,</a:t>
            </a:r>
            <a:endParaRPr lang="en-US" altLang="ko-KR" sz="1100" b="1" spc="100">
              <a:solidFill>
                <a:srgbClr val="767779"/>
              </a:solidFill>
              <a:latin typeface="충북대70주년체 Regular"/>
              <a:ea typeface="충북대70주년체 Regular"/>
            </a:endParaRPr>
          </a:p>
          <a:p>
            <a:pPr lvl="0">
              <a:lnSpc>
                <a:spcPct val="120000"/>
              </a:lnSpc>
              <a:defRPr/>
            </a:pPr>
            <a:r>
              <a:rPr lang="ko-KR" altLang="en-US" sz="1100" b="1" spc="100">
                <a:solidFill>
                  <a:srgbClr val="fce891"/>
                </a:solidFill>
                <a:latin typeface="충북대70주년체 Regular"/>
                <a:ea typeface="충북대70주년체 Regular"/>
              </a:rPr>
              <a:t>플레이어가 특정한 선택을 하도록 몰아가는 상황</a:t>
            </a:r>
            <a:r>
              <a:rPr lang="ko-KR" altLang="en-US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을 만든다</a:t>
            </a:r>
            <a:r>
              <a:rPr lang="en-US" altLang="ko-KR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.</a:t>
            </a:r>
            <a:endParaRPr lang="en-US" altLang="ko-KR" sz="1100" b="1" spc="100">
              <a:solidFill>
                <a:srgbClr val="767779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59" name="가로 글상자 58"/>
          <p:cNvSpPr txBox="1"/>
          <p:nvPr/>
        </p:nvSpPr>
        <p:spPr>
          <a:xfrm>
            <a:off x="577813" y="1712338"/>
            <a:ext cx="1570434" cy="299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[</a:t>
            </a:r>
            <a:r>
              <a:rPr lang="ko-KR" altLang="en-US" sz="14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플레이 작용 요소</a:t>
            </a:r>
            <a:r>
              <a:rPr lang="en-US" altLang="ko-KR" sz="14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]</a:t>
            </a:r>
            <a:endParaRPr lang="en-US" altLang="ko-KR" sz="1400" b="1">
              <a:solidFill>
                <a:srgbClr val="ecedf1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60" name="사각형 설명선 59"/>
          <p:cNvSpPr/>
          <p:nvPr/>
        </p:nvSpPr>
        <p:spPr>
          <a:xfrm>
            <a:off x="2148247" y="1712339"/>
            <a:ext cx="6194008" cy="686055"/>
          </a:xfrm>
          <a:prstGeom prst="wedgeRectCallout">
            <a:avLst>
              <a:gd name="adj1" fmla="val -51936"/>
              <a:gd name="adj2" fmla="val -19421"/>
            </a:avLst>
          </a:prstGeom>
          <a:noFill/>
          <a:ln>
            <a:solidFill>
              <a:srgbClr val="76777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1" name="가로 글상자 60"/>
          <p:cNvSpPr txBox="1"/>
          <p:nvPr/>
        </p:nvSpPr>
        <p:spPr>
          <a:xfrm>
            <a:off x="2195867" y="1712338"/>
            <a:ext cx="6146388" cy="686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ko-KR" altLang="en-US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플레이어는 </a:t>
            </a:r>
            <a:r>
              <a:rPr lang="ko-KR" altLang="en-US" sz="1100" b="1" spc="100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대화와 행동 선택</a:t>
            </a:r>
            <a:r>
              <a:rPr lang="ko-KR" altLang="en-US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을 통해 상황에 개입한다</a:t>
            </a:r>
            <a:r>
              <a:rPr lang="en-US" altLang="ko-KR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.</a:t>
            </a:r>
            <a:endParaRPr lang="en-US" altLang="ko-KR" sz="1100" b="1" spc="100">
              <a:solidFill>
                <a:srgbClr val="767779"/>
              </a:solidFill>
              <a:latin typeface="충북대70주년체 Regular"/>
              <a:ea typeface="충북대70주년체 Regular"/>
            </a:endParaRPr>
          </a:p>
          <a:p>
            <a:pPr lvl="0">
              <a:lnSpc>
                <a:spcPct val="120000"/>
              </a:lnSpc>
              <a:defRPr/>
            </a:pPr>
            <a:r>
              <a:rPr lang="ko-KR" altLang="en-US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선택은 즉각적인 결과뿐 아니라 </a:t>
            </a:r>
            <a:r>
              <a:rPr lang="ko-KR" altLang="en-US" sz="1100" b="1" spc="100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이후 전개과 선택지 구성에 누적된 영향</a:t>
            </a:r>
            <a:r>
              <a:rPr lang="ko-KR" altLang="en-US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을 미치며</a:t>
            </a:r>
            <a:r>
              <a:rPr lang="en-US" altLang="ko-KR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,</a:t>
            </a:r>
            <a:endParaRPr lang="en-US" altLang="ko-KR" sz="1100" b="1" spc="100">
              <a:solidFill>
                <a:srgbClr val="767779"/>
              </a:solidFill>
              <a:latin typeface="충북대70주년체 Regular"/>
              <a:ea typeface="충북대70주년체 Regular"/>
            </a:endParaRPr>
          </a:p>
          <a:p>
            <a:pPr lvl="0">
              <a:lnSpc>
                <a:spcPct val="120000"/>
              </a:lnSpc>
              <a:defRPr/>
            </a:pPr>
            <a:r>
              <a:rPr lang="ko-KR" altLang="en-US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주인공이 주변의 기대에 어떻게 반응해 왔는 지를 드러낸다</a:t>
            </a:r>
            <a:r>
              <a:rPr lang="en-US" altLang="ko-KR" sz="1100" b="1" spc="100">
                <a:solidFill>
                  <a:srgbClr val="767779"/>
                </a:solidFill>
                <a:latin typeface="충북대70주년체 Regular"/>
                <a:ea typeface="충북대70주년체 Regular"/>
              </a:rPr>
              <a:t>.</a:t>
            </a:r>
            <a:endParaRPr lang="en-US" altLang="ko-KR" sz="1100" b="1" spc="100">
              <a:solidFill>
                <a:srgbClr val="767779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82" name="타원 81"/>
          <p:cNvSpPr>
            <a:spLocks noChangeAspect="1"/>
          </p:cNvSpPr>
          <p:nvPr/>
        </p:nvSpPr>
        <p:spPr>
          <a:xfrm>
            <a:off x="9531736" y="6344936"/>
            <a:ext cx="513064" cy="513064"/>
          </a:xfrm>
          <a:prstGeom prst="ellipse">
            <a:avLst/>
          </a:prstGeom>
          <a:solidFill>
            <a:srgbClr val="eced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3" name="TextBox 1"/>
          <p:cNvSpPr txBox="1"/>
          <p:nvPr/>
        </p:nvSpPr>
        <p:spPr>
          <a:xfrm>
            <a:off x="9316166" y="0"/>
            <a:ext cx="1457269" cy="1150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latin typeface="충북대70주년체 Regular"/>
                <a:ea typeface="충북대70주년체 Regular"/>
              </a:rPr>
              <a:t>글자 크기</a:t>
            </a:r>
            <a:endParaRPr lang="ko-KR" altLang="en-US">
              <a:latin typeface="충북대70주년체 Regular"/>
              <a:ea typeface="충북대70주년체 Regular"/>
            </a:endParaRPr>
          </a:p>
          <a:p>
            <a:pPr lvl="0">
              <a:defRPr/>
            </a:pPr>
            <a:r>
              <a:rPr lang="ko-KR" altLang="en-US" sz="2600">
                <a:latin typeface="충북대70주년체 Regular"/>
                <a:ea typeface="충북대70주년체 Regular"/>
              </a:rPr>
              <a:t>ㄱ </a:t>
            </a:r>
            <a:r>
              <a:rPr lang="en-US" altLang="ko-KR" sz="2600">
                <a:latin typeface="충북대70주년체 Regular"/>
                <a:ea typeface="충북대70주년체 Regular"/>
              </a:rPr>
              <a:t>(35)</a:t>
            </a:r>
            <a:endParaRPr lang="en-US" altLang="ko-KR" sz="2600">
              <a:latin typeface="충북대70주년체 Regular"/>
              <a:ea typeface="충북대70주년체 Regular"/>
            </a:endParaRPr>
          </a:p>
          <a:p>
            <a:pPr lvl="0">
              <a:defRPr/>
            </a:pPr>
            <a:r>
              <a:rPr lang="ko-KR" altLang="en-US" sz="1400">
                <a:latin typeface="충북대70주년체 Regular"/>
                <a:ea typeface="충북대70주년체 Regular"/>
              </a:rPr>
              <a:t>ㄱ </a:t>
            </a:r>
            <a:r>
              <a:rPr lang="en-US" altLang="ko-KR" sz="1400">
                <a:latin typeface="충북대70주년체 Regular"/>
                <a:ea typeface="충북대70주년체 Regular"/>
              </a:rPr>
              <a:t>(19)</a:t>
            </a:r>
            <a:endParaRPr lang="en-US" altLang="ko-KR" sz="1400">
              <a:latin typeface="충북대70주년체 Regular"/>
              <a:ea typeface="충북대70주년체 Regular"/>
            </a:endParaRPr>
          </a:p>
          <a:p>
            <a:pPr lvl="0">
              <a:defRPr/>
            </a:pPr>
            <a:r>
              <a:rPr lang="ko-KR" altLang="en-US" sz="1100">
                <a:latin typeface="충북대70주년체 Regular"/>
                <a:ea typeface="충북대70주년체 Regular"/>
              </a:rPr>
              <a:t>ㄱ </a:t>
            </a:r>
            <a:r>
              <a:rPr lang="en-US" altLang="ko-KR" sz="1100">
                <a:latin typeface="충북대70주년체 Regular"/>
                <a:ea typeface="충북대70주년체 Regular"/>
              </a:rPr>
              <a:t>(11)</a:t>
            </a:r>
            <a:endParaRPr lang="en-US" altLang="ko-KR" sz="1100">
              <a:latin typeface="충북대70주년체 Regular"/>
              <a:ea typeface="충북대70주년체 Regular"/>
            </a:endParaRPr>
          </a:p>
        </p:txBody>
      </p:sp>
      <p:sp>
        <p:nvSpPr>
          <p:cNvPr id="84" name="타원 83"/>
          <p:cNvSpPr>
            <a:spLocks noChangeAspect="1"/>
          </p:cNvSpPr>
          <p:nvPr/>
        </p:nvSpPr>
        <p:spPr>
          <a:xfrm>
            <a:off x="9531736" y="2188448"/>
            <a:ext cx="513064" cy="513064"/>
          </a:xfrm>
          <a:prstGeom prst="ellipse">
            <a:avLst/>
          </a:prstGeom>
          <a:solidFill>
            <a:srgbClr val="eb65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5" name="타원 84"/>
          <p:cNvSpPr>
            <a:spLocks noChangeAspect="1"/>
          </p:cNvSpPr>
          <p:nvPr/>
        </p:nvSpPr>
        <p:spPr>
          <a:xfrm>
            <a:off x="9531736" y="2833338"/>
            <a:ext cx="513064" cy="513064"/>
          </a:xfrm>
          <a:prstGeom prst="ellipse">
            <a:avLst/>
          </a:prstGeom>
          <a:solidFill>
            <a:srgbClr val="fce89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6" name="타원 85"/>
          <p:cNvSpPr>
            <a:spLocks noChangeAspect="1"/>
          </p:cNvSpPr>
          <p:nvPr/>
        </p:nvSpPr>
        <p:spPr>
          <a:xfrm>
            <a:off x="9531736" y="3528964"/>
            <a:ext cx="513064" cy="513064"/>
          </a:xfrm>
          <a:prstGeom prst="ellipse">
            <a:avLst/>
          </a:prstGeom>
          <a:solidFill>
            <a:srgbClr val="496f7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7" name="타원 86"/>
          <p:cNvSpPr>
            <a:spLocks noChangeAspect="1"/>
          </p:cNvSpPr>
          <p:nvPr/>
        </p:nvSpPr>
        <p:spPr>
          <a:xfrm>
            <a:off x="9531736" y="4897779"/>
            <a:ext cx="513064" cy="513064"/>
          </a:xfrm>
          <a:prstGeom prst="ellipse">
            <a:avLst/>
          </a:prstGeom>
          <a:solidFill>
            <a:srgbClr val="8b558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8" name="타원 87"/>
          <p:cNvSpPr>
            <a:spLocks noChangeAspect="1"/>
          </p:cNvSpPr>
          <p:nvPr/>
        </p:nvSpPr>
        <p:spPr>
          <a:xfrm>
            <a:off x="9531736" y="4234481"/>
            <a:ext cx="513064" cy="513064"/>
          </a:xfrm>
          <a:prstGeom prst="ellipse">
            <a:avLst/>
          </a:prstGeom>
          <a:solidFill>
            <a:srgbClr val="76777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9" name="타원 88"/>
          <p:cNvSpPr>
            <a:spLocks noChangeAspect="1"/>
          </p:cNvSpPr>
          <p:nvPr/>
        </p:nvSpPr>
        <p:spPr>
          <a:xfrm>
            <a:off x="9531736" y="5627054"/>
            <a:ext cx="513064" cy="513064"/>
          </a:xfrm>
          <a:prstGeom prst="ellipse">
            <a:avLst/>
          </a:prstGeom>
          <a:solidFill>
            <a:srgbClr val="1e0d2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0" name="TextBox 1"/>
          <p:cNvSpPr txBox="1"/>
          <p:nvPr/>
        </p:nvSpPr>
        <p:spPr>
          <a:xfrm>
            <a:off x="9316166" y="1301432"/>
            <a:ext cx="1965269" cy="668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latin typeface="충북대70주년체 Regular"/>
                <a:ea typeface="충북대70주년체 Regular"/>
              </a:rPr>
              <a:t>글꼴</a:t>
            </a:r>
            <a:endParaRPr lang="ko-KR" altLang="en-US" sz="1900">
              <a:latin typeface="충북대70주년체 Regular"/>
              <a:ea typeface="충북대70주년체 Regular"/>
            </a:endParaRPr>
          </a:p>
          <a:p>
            <a:pPr lvl="0">
              <a:defRPr/>
            </a:pPr>
            <a:r>
              <a:rPr lang="ko-KR" altLang="en-US" sz="1900">
                <a:latin typeface="충북대70주년체 Regular"/>
                <a:ea typeface="충북대70주년체 Regular"/>
              </a:rPr>
              <a:t>충북대</a:t>
            </a:r>
            <a:r>
              <a:rPr lang="en-US" altLang="ko-KR" sz="1900">
                <a:latin typeface="충북대70주년체 Regular"/>
                <a:ea typeface="충북대70주년체 Regular"/>
              </a:rPr>
              <a:t>70</a:t>
            </a:r>
            <a:r>
              <a:rPr lang="ko-KR" altLang="en-US" sz="1900">
                <a:latin typeface="충북대70주년체 Regular"/>
                <a:ea typeface="충북대70주년체 Regular"/>
              </a:rPr>
              <a:t>주년체</a:t>
            </a:r>
            <a:endParaRPr lang="ko-KR" altLang="en-US" sz="1900">
              <a:latin typeface="충북대70주년체 Regular"/>
              <a:ea typeface="충북대70주년체 Regular"/>
            </a:endParaRPr>
          </a:p>
        </p:txBody>
      </p:sp>
      <p:sp>
        <p:nvSpPr>
          <p:cNvPr id="91" name="가로 글상자 90"/>
          <p:cNvSpPr txBox="1"/>
          <p:nvPr/>
        </p:nvSpPr>
        <p:spPr>
          <a:xfrm>
            <a:off x="509586" y="294858"/>
            <a:ext cx="3933968" cy="617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500" b="1">
                <a:solidFill>
                  <a:srgbClr val="ecedf1"/>
                </a:solidFill>
                <a:latin typeface="충북대70주년체 Regular"/>
                <a:ea typeface="충북대70주년체 Regular"/>
              </a:rPr>
              <a:t>방향성</a:t>
            </a:r>
            <a:endParaRPr lang="ko-KR" altLang="en-US" sz="3500" b="1">
              <a:solidFill>
                <a:srgbClr val="ecedf1"/>
              </a:solidFill>
              <a:latin typeface="충북대70주년체 Regular"/>
              <a:ea typeface="충북대70주년체 Regular"/>
            </a:endParaRPr>
          </a:p>
        </p:txBody>
      </p:sp>
      <p:sp>
        <p:nvSpPr>
          <p:cNvPr id="92" name="뺄셈 기호 91"/>
          <p:cNvSpPr/>
          <p:nvPr/>
        </p:nvSpPr>
        <p:spPr>
          <a:xfrm>
            <a:off x="1513246" y="770927"/>
            <a:ext cx="317500" cy="283134"/>
          </a:xfrm>
          <a:prstGeom prst="mathMinus">
            <a:avLst>
              <a:gd name="adj1" fmla="val 23520"/>
            </a:avLst>
          </a:prstGeom>
          <a:solidFill>
            <a:srgbClr val="eced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3" name="뺄셈 기호 92"/>
          <p:cNvSpPr/>
          <p:nvPr/>
        </p:nvSpPr>
        <p:spPr>
          <a:xfrm>
            <a:off x="1195746" y="770927"/>
            <a:ext cx="317500" cy="283134"/>
          </a:xfrm>
          <a:prstGeom prst="mathMinus">
            <a:avLst>
              <a:gd name="adj1" fmla="val 23520"/>
            </a:avLst>
          </a:prstGeom>
          <a:solidFill>
            <a:srgbClr val="eced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4" name="뺄셈 기호 93"/>
          <p:cNvSpPr/>
          <p:nvPr/>
        </p:nvSpPr>
        <p:spPr>
          <a:xfrm>
            <a:off x="878246" y="770927"/>
            <a:ext cx="317500" cy="283134"/>
          </a:xfrm>
          <a:prstGeom prst="mathMinus">
            <a:avLst>
              <a:gd name="adj1" fmla="val 23520"/>
            </a:avLst>
          </a:prstGeom>
          <a:solidFill>
            <a:srgbClr val="fce89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ce891"/>
              </a:solidFill>
            </a:endParaRPr>
          </a:p>
        </p:txBody>
      </p:sp>
      <p:sp>
        <p:nvSpPr>
          <p:cNvPr id="95" name="뺄셈 기호 94"/>
          <p:cNvSpPr/>
          <p:nvPr/>
        </p:nvSpPr>
        <p:spPr>
          <a:xfrm>
            <a:off x="560746" y="770927"/>
            <a:ext cx="317500" cy="283134"/>
          </a:xfrm>
          <a:prstGeom prst="mathMinus">
            <a:avLst>
              <a:gd name="adj1" fmla="val 23520"/>
            </a:avLst>
          </a:prstGeom>
          <a:solidFill>
            <a:srgbClr val="fce89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378882"/>
      </p:ext>
    </p:extLst>
  </p:cSld>
  <p:clrMapOvr>
    <a:masterClrMapping/>
  </p:clrMapOvr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e0d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뺄셈 기호 3"/>
          <p:cNvSpPr/>
          <p:nvPr/>
        </p:nvSpPr>
        <p:spPr>
          <a:xfrm>
            <a:off x="2875500" y="629360"/>
            <a:ext cx="317500" cy="283134"/>
          </a:xfrm>
          <a:prstGeom prst="mathMinus">
            <a:avLst>
              <a:gd name="adj1" fmla="val 23520"/>
            </a:avLst>
          </a:prstGeom>
          <a:solidFill>
            <a:srgbClr val="eced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뺄셈 기호 4"/>
          <p:cNvSpPr/>
          <p:nvPr/>
        </p:nvSpPr>
        <p:spPr>
          <a:xfrm>
            <a:off x="2240500" y="629360"/>
            <a:ext cx="317500" cy="283134"/>
          </a:xfrm>
          <a:prstGeom prst="mathMinus">
            <a:avLst>
              <a:gd name="adj1" fmla="val 23520"/>
            </a:avLst>
          </a:prstGeom>
          <a:solidFill>
            <a:srgbClr val="eced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뺄셈 기호 5"/>
          <p:cNvSpPr/>
          <p:nvPr/>
        </p:nvSpPr>
        <p:spPr>
          <a:xfrm>
            <a:off x="2558000" y="629360"/>
            <a:ext cx="317500" cy="283134"/>
          </a:xfrm>
          <a:prstGeom prst="mathMinus">
            <a:avLst>
              <a:gd name="adj1" fmla="val 23520"/>
            </a:avLst>
          </a:prstGeom>
          <a:solidFill>
            <a:srgbClr val="eced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뺄셈 기호 6"/>
          <p:cNvSpPr/>
          <p:nvPr/>
        </p:nvSpPr>
        <p:spPr>
          <a:xfrm>
            <a:off x="1923000" y="629360"/>
            <a:ext cx="317500" cy="283134"/>
          </a:xfrm>
          <a:prstGeom prst="mathMinus">
            <a:avLst>
              <a:gd name="adj1" fmla="val 23520"/>
            </a:avLst>
          </a:prstGeom>
          <a:solidFill>
            <a:srgbClr val="eced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뺄셈 기호 7"/>
          <p:cNvSpPr/>
          <p:nvPr/>
        </p:nvSpPr>
        <p:spPr>
          <a:xfrm>
            <a:off x="1605500" y="629360"/>
            <a:ext cx="317500" cy="283134"/>
          </a:xfrm>
          <a:prstGeom prst="mathMinus">
            <a:avLst>
              <a:gd name="adj1" fmla="val 23520"/>
            </a:avLst>
          </a:prstGeom>
          <a:solidFill>
            <a:srgbClr val="eced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뺄셈 기호 8"/>
          <p:cNvSpPr/>
          <p:nvPr/>
        </p:nvSpPr>
        <p:spPr>
          <a:xfrm>
            <a:off x="1288000" y="629360"/>
            <a:ext cx="317500" cy="283134"/>
          </a:xfrm>
          <a:prstGeom prst="mathMinus">
            <a:avLst>
              <a:gd name="adj1" fmla="val 23520"/>
            </a:avLst>
          </a:prstGeom>
          <a:solidFill>
            <a:srgbClr val="eced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뺄셈 기호 9"/>
          <p:cNvSpPr/>
          <p:nvPr/>
        </p:nvSpPr>
        <p:spPr>
          <a:xfrm>
            <a:off x="970500" y="629360"/>
            <a:ext cx="317500" cy="283134"/>
          </a:xfrm>
          <a:prstGeom prst="mathMinus">
            <a:avLst>
              <a:gd name="adj1" fmla="val 23520"/>
            </a:avLst>
          </a:prstGeom>
          <a:solidFill>
            <a:srgbClr val="eced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뺄셈 기호 10"/>
          <p:cNvSpPr/>
          <p:nvPr/>
        </p:nvSpPr>
        <p:spPr>
          <a:xfrm>
            <a:off x="3193000" y="629360"/>
            <a:ext cx="317500" cy="283134"/>
          </a:xfrm>
          <a:prstGeom prst="mathMinus">
            <a:avLst>
              <a:gd name="adj1" fmla="val 23520"/>
            </a:avLst>
          </a:prstGeom>
          <a:solidFill>
            <a:srgbClr val="eced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뺄셈 기호 11"/>
          <p:cNvSpPr/>
          <p:nvPr/>
        </p:nvSpPr>
        <p:spPr>
          <a:xfrm>
            <a:off x="653000" y="629360"/>
            <a:ext cx="317500" cy="283134"/>
          </a:xfrm>
          <a:prstGeom prst="mathMinus">
            <a:avLst>
              <a:gd name="adj1" fmla="val 23520"/>
            </a:avLst>
          </a:prstGeom>
          <a:solidFill>
            <a:srgbClr val="eced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뺄셈 기호 12"/>
          <p:cNvSpPr/>
          <p:nvPr/>
        </p:nvSpPr>
        <p:spPr>
          <a:xfrm>
            <a:off x="335500" y="629360"/>
            <a:ext cx="317500" cy="283134"/>
          </a:xfrm>
          <a:prstGeom prst="mathMinus">
            <a:avLst>
              <a:gd name="adj1" fmla="val 23520"/>
            </a:avLst>
          </a:prstGeom>
          <a:solidFill>
            <a:srgbClr val="eced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" name="뺄셈 기호 13"/>
          <p:cNvSpPr/>
          <p:nvPr/>
        </p:nvSpPr>
        <p:spPr>
          <a:xfrm>
            <a:off x="3510500" y="629360"/>
            <a:ext cx="317500" cy="283134"/>
          </a:xfrm>
          <a:prstGeom prst="mathMinus">
            <a:avLst>
              <a:gd name="adj1" fmla="val 23520"/>
            </a:avLst>
          </a:prstGeom>
          <a:solidFill>
            <a:srgbClr val="eced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타원 14"/>
          <p:cNvSpPr>
            <a:spLocks noChangeAspect="1"/>
          </p:cNvSpPr>
          <p:nvPr/>
        </p:nvSpPr>
        <p:spPr>
          <a:xfrm>
            <a:off x="9531736" y="6344936"/>
            <a:ext cx="513064" cy="513064"/>
          </a:xfrm>
          <a:prstGeom prst="ellipse">
            <a:avLst/>
          </a:prstGeom>
          <a:solidFill>
            <a:srgbClr val="eced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9316166" y="0"/>
            <a:ext cx="1457269" cy="1164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latin typeface="충북대70주년체 Regular"/>
                <a:ea typeface="충북대70주년체 Regular"/>
              </a:rPr>
              <a:t>글자 크기</a:t>
            </a:r>
            <a:endParaRPr lang="ko-KR" altLang="en-US">
              <a:latin typeface="충북대70주년체 Regular"/>
              <a:ea typeface="충북대70주년체 Regular"/>
            </a:endParaRPr>
          </a:p>
          <a:p>
            <a:pPr lvl="0">
              <a:defRPr/>
            </a:pPr>
            <a:r>
              <a:rPr lang="ko-KR" altLang="en-US" sz="2600">
                <a:latin typeface="충북대70주년체 Regular"/>
                <a:ea typeface="충북대70주년체 Regular"/>
              </a:rPr>
              <a:t>ㄱ </a:t>
            </a:r>
            <a:r>
              <a:rPr lang="en-US" altLang="ko-KR" sz="2600">
                <a:latin typeface="충북대70주년체 Regular"/>
                <a:ea typeface="충북대70주년체 Regular"/>
              </a:rPr>
              <a:t>(35)</a:t>
            </a:r>
            <a:endParaRPr lang="en-US" altLang="ko-KR" sz="2600">
              <a:latin typeface="충북대70주년체 Regular"/>
              <a:ea typeface="충북대70주년체 Regular"/>
            </a:endParaRPr>
          </a:p>
          <a:p>
            <a:pPr lvl="0">
              <a:defRPr/>
            </a:pPr>
            <a:r>
              <a:rPr lang="ko-KR" altLang="en-US" sz="1400">
                <a:latin typeface="충북대70주년체 Regular"/>
                <a:ea typeface="충북대70주년체 Regular"/>
              </a:rPr>
              <a:t>ㄱ </a:t>
            </a:r>
            <a:r>
              <a:rPr lang="en-US" altLang="ko-KR" sz="1400">
                <a:latin typeface="충북대70주년체 Regular"/>
                <a:ea typeface="충북대70주년체 Regular"/>
              </a:rPr>
              <a:t>(19)</a:t>
            </a:r>
            <a:endParaRPr lang="en-US" altLang="ko-KR" sz="1400">
              <a:latin typeface="충북대70주년체 Regular"/>
              <a:ea typeface="충북대70주년체 Regular"/>
            </a:endParaRPr>
          </a:p>
          <a:p>
            <a:pPr lvl="0">
              <a:defRPr/>
            </a:pPr>
            <a:r>
              <a:rPr lang="ko-KR" altLang="en-US" sz="1100">
                <a:latin typeface="충북대70주년체 Regular"/>
                <a:ea typeface="충북대70주년체 Regular"/>
              </a:rPr>
              <a:t>ㄱ </a:t>
            </a:r>
            <a:r>
              <a:rPr lang="en-US" altLang="ko-KR" sz="1100">
                <a:latin typeface="충북대70주년체 Regular"/>
                <a:ea typeface="충북대70주년체 Regular"/>
              </a:rPr>
              <a:t>(11)</a:t>
            </a:r>
            <a:endParaRPr lang="en-US" altLang="ko-KR" sz="1100">
              <a:latin typeface="충북대70주년체 Regular"/>
              <a:ea typeface="충북대70주년체 Regular"/>
            </a:endParaRPr>
          </a:p>
        </p:txBody>
      </p:sp>
      <p:sp>
        <p:nvSpPr>
          <p:cNvPr id="17" name="타원 16"/>
          <p:cNvSpPr>
            <a:spLocks noChangeAspect="1"/>
          </p:cNvSpPr>
          <p:nvPr/>
        </p:nvSpPr>
        <p:spPr>
          <a:xfrm>
            <a:off x="9531736" y="2188448"/>
            <a:ext cx="513064" cy="513064"/>
          </a:xfrm>
          <a:prstGeom prst="ellipse">
            <a:avLst/>
          </a:prstGeom>
          <a:solidFill>
            <a:srgbClr val="eb657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타원 17"/>
          <p:cNvSpPr>
            <a:spLocks noChangeAspect="1"/>
          </p:cNvSpPr>
          <p:nvPr/>
        </p:nvSpPr>
        <p:spPr>
          <a:xfrm>
            <a:off x="9531736" y="2833338"/>
            <a:ext cx="513064" cy="513064"/>
          </a:xfrm>
          <a:prstGeom prst="ellipse">
            <a:avLst/>
          </a:prstGeom>
          <a:solidFill>
            <a:srgbClr val="fce89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타원 18"/>
          <p:cNvSpPr>
            <a:spLocks noChangeAspect="1"/>
          </p:cNvSpPr>
          <p:nvPr/>
        </p:nvSpPr>
        <p:spPr>
          <a:xfrm>
            <a:off x="9531736" y="3528964"/>
            <a:ext cx="513064" cy="513064"/>
          </a:xfrm>
          <a:prstGeom prst="ellipse">
            <a:avLst/>
          </a:prstGeom>
          <a:solidFill>
            <a:srgbClr val="496f7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타원 19"/>
          <p:cNvSpPr>
            <a:spLocks noChangeAspect="1"/>
          </p:cNvSpPr>
          <p:nvPr/>
        </p:nvSpPr>
        <p:spPr>
          <a:xfrm>
            <a:off x="9531736" y="4897779"/>
            <a:ext cx="513064" cy="513064"/>
          </a:xfrm>
          <a:prstGeom prst="ellipse">
            <a:avLst/>
          </a:prstGeom>
          <a:solidFill>
            <a:srgbClr val="8b558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1" name="타원 20"/>
          <p:cNvSpPr>
            <a:spLocks noChangeAspect="1"/>
          </p:cNvSpPr>
          <p:nvPr/>
        </p:nvSpPr>
        <p:spPr>
          <a:xfrm>
            <a:off x="9531736" y="4234481"/>
            <a:ext cx="513064" cy="513064"/>
          </a:xfrm>
          <a:prstGeom prst="ellipse">
            <a:avLst/>
          </a:prstGeom>
          <a:solidFill>
            <a:srgbClr val="76777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2" name="타원 21"/>
          <p:cNvSpPr>
            <a:spLocks noChangeAspect="1"/>
          </p:cNvSpPr>
          <p:nvPr/>
        </p:nvSpPr>
        <p:spPr>
          <a:xfrm>
            <a:off x="9531736" y="5627054"/>
            <a:ext cx="513064" cy="513064"/>
          </a:xfrm>
          <a:prstGeom prst="ellipse">
            <a:avLst/>
          </a:prstGeom>
          <a:solidFill>
            <a:srgbClr val="1e0d2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TextBox 1"/>
          <p:cNvSpPr txBox="1"/>
          <p:nvPr/>
        </p:nvSpPr>
        <p:spPr>
          <a:xfrm>
            <a:off x="9316166" y="1301432"/>
            <a:ext cx="1965269" cy="666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latin typeface="충북대70주년체 Regular"/>
                <a:ea typeface="충북대70주년체 Regular"/>
              </a:rPr>
              <a:t>글꼴</a:t>
            </a:r>
            <a:endParaRPr lang="ko-KR" altLang="en-US" sz="1900">
              <a:latin typeface="충북대70주년체 Regular"/>
              <a:ea typeface="충북대70주년체 Regular"/>
            </a:endParaRPr>
          </a:p>
          <a:p>
            <a:pPr lvl="0">
              <a:defRPr/>
            </a:pPr>
            <a:r>
              <a:rPr lang="ko-KR" altLang="en-US" sz="1900">
                <a:latin typeface="충북대70주년체 Regular"/>
                <a:ea typeface="충북대70주년체 Regular"/>
              </a:rPr>
              <a:t>충북대</a:t>
            </a:r>
            <a:r>
              <a:rPr lang="en-US" altLang="ko-KR" sz="1900">
                <a:latin typeface="충북대70주년체 Regular"/>
                <a:ea typeface="충북대70주년체 Regular"/>
              </a:rPr>
              <a:t>70</a:t>
            </a:r>
            <a:r>
              <a:rPr lang="ko-KR" altLang="en-US" sz="1900">
                <a:latin typeface="충북대70주년체 Regular"/>
                <a:ea typeface="충북대70주년체 Regular"/>
              </a:rPr>
              <a:t>주년체</a:t>
            </a:r>
            <a:endParaRPr lang="ko-KR" altLang="en-US" sz="1900">
              <a:latin typeface="충북대70주년체 Regular"/>
              <a:ea typeface="충북대70주년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45714888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135277"/>
            <a:ext cx="7886700" cy="4865473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  <a:defRPr/>
            </a:pPr>
            <a:r>
              <a:rPr lang="en-US" altLang="ko-KR"/>
              <a:t>[</a:t>
            </a:r>
            <a:r>
              <a:rPr lang="ko-KR" altLang="en-US"/>
              <a:t>선생님이 사용하는 </a:t>
            </a:r>
            <a:r>
              <a:rPr lang="en-US" altLang="ko-KR"/>
              <a:t>AI] ; </a:t>
            </a:r>
            <a:r>
              <a:rPr lang="ko-KR" altLang="en-US"/>
              <a:t>테슬라 </a:t>
            </a:r>
            <a:r>
              <a:rPr lang="en-US" altLang="ko-KR"/>
              <a:t>AI </a:t>
            </a:r>
            <a:r>
              <a:rPr lang="ko-KR" altLang="en-US"/>
              <a:t>사용 중</a:t>
            </a:r>
            <a:endParaRPr lang="ko-KR" altLang="en-US"/>
          </a:p>
          <a:p>
            <a:pPr marL="0" lvl="0" indent="0">
              <a:buNone/>
              <a:defRPr/>
            </a:pP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[</a:t>
            </a:r>
            <a:r>
              <a:rPr lang="ko-KR" altLang="en-US"/>
              <a:t>구독해야 하는 </a:t>
            </a:r>
            <a:r>
              <a:rPr lang="en-US" altLang="ko-KR"/>
              <a:t>AI] – </a:t>
            </a:r>
            <a:r>
              <a:rPr lang="ko-KR" altLang="en-US"/>
              <a:t>선생님은 한 달에 </a:t>
            </a:r>
            <a:r>
              <a:rPr lang="en-US" altLang="ko-KR"/>
              <a:t>40</a:t>
            </a:r>
            <a:r>
              <a:rPr lang="ko-KR" altLang="en-US"/>
              <a:t>만원 정도 든다</a:t>
            </a:r>
            <a:r>
              <a:rPr lang="en-US" altLang="ko-KR"/>
              <a:t>…!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				</a:t>
            </a:r>
            <a:r>
              <a:rPr lang="ko-KR" altLang="en-US"/>
              <a:t>꼭 구독한다면 챗지피티 정도만ㅎㅎ</a:t>
            </a:r>
            <a:endParaRPr lang="ko-KR" altLang="en-US"/>
          </a:p>
          <a:p>
            <a:pPr lvl="0">
              <a:buFontTx/>
              <a:buChar char="-"/>
              <a:defRPr/>
            </a:pPr>
            <a:r>
              <a:rPr lang="ko-KR" altLang="en-US"/>
              <a:t>미드저니 </a:t>
            </a:r>
            <a:r>
              <a:rPr lang="en-US" altLang="ko-KR"/>
              <a:t>- Create – </a:t>
            </a:r>
            <a:r>
              <a:rPr lang="ko-KR" altLang="en-US"/>
              <a:t>한 달에 </a:t>
            </a:r>
            <a:r>
              <a:rPr lang="en-US" altLang="ko-KR"/>
              <a:t>8</a:t>
            </a:r>
            <a:r>
              <a:rPr lang="ko-KR" altLang="en-US"/>
              <a:t>만원 </a:t>
            </a:r>
            <a:r>
              <a:rPr lang="en-US" altLang="ko-KR"/>
              <a:t>/ </a:t>
            </a:r>
            <a:r>
              <a:rPr lang="ko-KR" altLang="en-US"/>
              <a:t>생산하는 이미지가 생성할 때마다 다 다른 느낌의 이미지를 생산하므로 돈값한다</a:t>
            </a:r>
            <a:r>
              <a:rPr lang="en-US" altLang="ko-KR"/>
              <a:t>.</a:t>
            </a:r>
            <a:endParaRPr lang="en-US" altLang="ko-KR"/>
          </a:p>
          <a:p>
            <a:pPr lvl="1">
              <a:buFontTx/>
              <a:buChar char="-"/>
              <a:defRPr/>
            </a:pPr>
            <a:r>
              <a:rPr lang="ko-KR" altLang="en-US"/>
              <a:t>리런</a:t>
            </a:r>
            <a:r>
              <a:rPr lang="en-US" altLang="ko-KR"/>
              <a:t>(</a:t>
            </a:r>
            <a:r>
              <a:rPr lang="ko-KR" altLang="en-US"/>
              <a:t>다시 만들기</a:t>
            </a:r>
            <a:r>
              <a:rPr lang="en-US" altLang="ko-KR"/>
              <a:t>), </a:t>
            </a:r>
            <a:r>
              <a:rPr lang="ko-KR" altLang="en-US"/>
              <a:t>업스케일</a:t>
            </a:r>
            <a:r>
              <a:rPr lang="en-US" altLang="ko-KR"/>
              <a:t>(</a:t>
            </a:r>
            <a:r>
              <a:rPr lang="ko-KR" altLang="en-US"/>
              <a:t>현재 이미지 해상도 확 올리기 </a:t>
            </a:r>
            <a:r>
              <a:rPr lang="en-US" altLang="ko-KR"/>
              <a:t>: </a:t>
            </a:r>
            <a:r>
              <a:rPr lang="ko-KR" altLang="en-US"/>
              <a:t>확대해도 그 이미지가 게임에서 사용해도 전혀 문제없을 정도로 좋다</a:t>
            </a:r>
            <a:r>
              <a:rPr lang="en-US" altLang="ko-KR"/>
              <a:t>.), </a:t>
            </a:r>
            <a:r>
              <a:rPr lang="ko-KR" altLang="en-US"/>
              <a:t>스트롱</a:t>
            </a:r>
            <a:r>
              <a:rPr lang="en-US" altLang="ko-KR"/>
              <a:t>(</a:t>
            </a:r>
            <a:r>
              <a:rPr lang="ko-KR" altLang="en-US"/>
              <a:t>그 이미지와 비슷한 이미지 만들기</a:t>
            </a:r>
            <a:r>
              <a:rPr lang="en-US" altLang="ko-KR"/>
              <a:t>)</a:t>
            </a:r>
            <a:r>
              <a:rPr lang="ko-KR" altLang="en-US"/>
              <a:t>이 선생님께서 가장 많이 사용하는 기능</a:t>
            </a:r>
            <a:endParaRPr lang="ko-KR" altLang="en-US"/>
          </a:p>
          <a:p>
            <a:pPr lvl="1">
              <a:buFontTx/>
              <a:buChar char="-"/>
              <a:defRPr/>
            </a:pPr>
            <a:r>
              <a:rPr lang="ko-KR" altLang="en-US"/>
              <a:t>그러나 단점도 있다</a:t>
            </a:r>
            <a:r>
              <a:rPr lang="en-US" altLang="ko-KR"/>
              <a:t> : </a:t>
            </a:r>
            <a:r>
              <a:rPr lang="ko-KR" altLang="en-US"/>
              <a:t>내가 제시한 이미지에 총만 추가해달라는 요청을 하면 내가 제공한 이미지와 같은 이미지가 절대 나오지 않는다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buFontTx/>
              <a:buChar char="-"/>
              <a:defRPr/>
            </a:pPr>
            <a:r>
              <a:rPr lang="en-US" altLang="ko-KR"/>
              <a:t>Google AI Studio =&gt; </a:t>
            </a:r>
            <a:r>
              <a:rPr lang="ko-KR" altLang="en-US"/>
              <a:t>미드저니의 단점을 잘하는 툴</a:t>
            </a:r>
            <a:r>
              <a:rPr lang="en-US" altLang="ko-KR"/>
              <a:t>!</a:t>
            </a:r>
            <a:endParaRPr lang="en-US" altLang="ko-KR"/>
          </a:p>
          <a:p>
            <a:pPr lvl="1">
              <a:buFontTx/>
              <a:buChar char="-"/>
              <a:defRPr/>
            </a:pPr>
            <a:r>
              <a:rPr lang="ko-KR" altLang="en-US"/>
              <a:t>총만 추가해달라는 요청 </a:t>
            </a:r>
            <a:r>
              <a:rPr lang="en-US" altLang="ko-KR"/>
              <a:t>=&gt; </a:t>
            </a:r>
            <a:r>
              <a:rPr lang="ko-KR" altLang="en-US"/>
              <a:t>기존 이미지에서 추가가 가능</a:t>
            </a:r>
            <a:r>
              <a:rPr lang="en-US" altLang="ko-KR"/>
              <a:t>!</a:t>
            </a:r>
            <a:endParaRPr lang="en-US" altLang="ko-KR"/>
          </a:p>
          <a:p>
            <a:pPr lvl="1">
              <a:buFontTx/>
              <a:buChar char="-"/>
              <a:defRPr/>
            </a:pP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창작이 아닌 기존 이미지에서 생성하는 것</a:t>
            </a:r>
            <a:r>
              <a:rPr lang="en-US" altLang="ko-KR"/>
              <a:t>.</a:t>
            </a:r>
            <a:endParaRPr lang="en-US" altLang="ko-KR"/>
          </a:p>
          <a:p>
            <a:pPr lvl="1">
              <a:buFontTx/>
              <a:buChar char="-"/>
              <a:defRPr/>
            </a:pPr>
            <a:r>
              <a:rPr lang="ko-KR" altLang="en-US"/>
              <a:t>하루에 </a:t>
            </a:r>
            <a:r>
              <a:rPr lang="en-US" altLang="ko-KR"/>
              <a:t>3</a:t>
            </a:r>
            <a:r>
              <a:rPr lang="ko-KR" altLang="en-US"/>
              <a:t>번만 무료</a:t>
            </a:r>
            <a:r>
              <a:rPr lang="en-US" altLang="ko-KR"/>
              <a:t>… </a:t>
            </a:r>
            <a:r>
              <a:rPr lang="ko-KR" altLang="en-US"/>
              <a:t>방법만 알면 무료로 무한대 사용 가능한데</a:t>
            </a:r>
            <a:r>
              <a:rPr lang="en-US" altLang="ko-KR"/>
              <a:t>, </a:t>
            </a:r>
            <a:r>
              <a:rPr lang="ko-KR" altLang="en-US"/>
              <a:t>방법이 어려움</a:t>
            </a:r>
            <a:endParaRPr lang="ko-KR" altLang="en-US"/>
          </a:p>
          <a:p>
            <a:pPr lvl="1">
              <a:buFontTx/>
              <a:buChar char="-"/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가로 글상자 3"/>
          <p:cNvSpPr txBox="1"/>
          <p:nvPr/>
        </p:nvSpPr>
        <p:spPr>
          <a:xfrm>
            <a:off x="7062569" y="944924"/>
            <a:ext cx="1961283" cy="643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465636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44327"/>
            <a:ext cx="7886700" cy="401696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  <a:defRPr/>
            </a:pPr>
            <a:r>
              <a:rPr lang="en-US" altLang="ko-KR"/>
              <a:t>[</a:t>
            </a:r>
            <a:r>
              <a:rPr lang="ko-KR" altLang="en-US"/>
              <a:t>선생님이 사용하는 </a:t>
            </a:r>
            <a:r>
              <a:rPr lang="en-US" altLang="ko-KR"/>
              <a:t>AI]</a:t>
            </a: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[</a:t>
            </a:r>
            <a:r>
              <a:rPr lang="ko-KR" altLang="en-US"/>
              <a:t>무룐데 기능이 강력</a:t>
            </a:r>
            <a:r>
              <a:rPr lang="en-US" altLang="ko-KR"/>
              <a:t>!] – </a:t>
            </a:r>
            <a:r>
              <a:rPr lang="ko-KR" altLang="en-US"/>
              <a:t>유료 툴들과 달리 만든 결과물들이 다 비슷비슷한 느낌 </a:t>
            </a:r>
            <a:r>
              <a:rPr lang="en-US" altLang="ko-KR"/>
              <a:t>/ </a:t>
            </a:r>
            <a:r>
              <a:rPr lang="ko-KR" altLang="en-US"/>
              <a:t>포스터를 만들 때는 이들을 활용</a:t>
            </a:r>
            <a:r>
              <a:rPr lang="en-US" altLang="ko-KR"/>
              <a:t>.</a:t>
            </a:r>
            <a:endParaRPr lang="en-US" altLang="ko-KR"/>
          </a:p>
          <a:p>
            <a:pPr lvl="0">
              <a:buFontTx/>
              <a:buChar char="-"/>
              <a:defRPr/>
            </a:pPr>
            <a:r>
              <a:rPr lang="ko-KR" altLang="en-US"/>
              <a:t>구글</a:t>
            </a:r>
            <a:r>
              <a:rPr lang="en-US" altLang="ko-KR"/>
              <a:t> </a:t>
            </a:r>
            <a:r>
              <a:rPr lang="ko-KR" altLang="en-US"/>
              <a:t>랩 </a:t>
            </a:r>
            <a:r>
              <a:rPr lang="en-US" altLang="ko-KR"/>
              <a:t>: </a:t>
            </a:r>
            <a:r>
              <a:rPr lang="ko-KR" altLang="en-US"/>
              <a:t>이미지 </a:t>
            </a:r>
            <a:r>
              <a:rPr lang="en-US" altLang="ko-KR"/>
              <a:t>fx =&gt; </a:t>
            </a:r>
            <a:r>
              <a:rPr lang="ko-KR" altLang="en-US"/>
              <a:t>다음에 쓰려면 다운로드 필수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Whisk : </a:t>
            </a:r>
            <a:r>
              <a:rPr lang="ko-KR" altLang="en-US"/>
              <a:t>등장인물</a:t>
            </a:r>
            <a:r>
              <a:rPr lang="en-US" altLang="ko-KR"/>
              <a:t>, </a:t>
            </a:r>
            <a:r>
              <a:rPr lang="ko-KR" altLang="en-US"/>
              <a:t>피사체</a:t>
            </a:r>
            <a:r>
              <a:rPr lang="en-US" altLang="ko-KR"/>
              <a:t>, </a:t>
            </a:r>
            <a:r>
              <a:rPr lang="ko-KR" altLang="en-US"/>
              <a:t>배경</a:t>
            </a:r>
            <a:r>
              <a:rPr lang="en-US" altLang="ko-KR"/>
              <a:t>, </a:t>
            </a:r>
            <a:r>
              <a:rPr lang="ko-KR" altLang="en-US"/>
              <a:t>스타일</a:t>
            </a:r>
            <a:r>
              <a:rPr lang="en-US" altLang="ko-KR"/>
              <a:t>(</a:t>
            </a:r>
            <a:r>
              <a:rPr lang="ko-KR" altLang="en-US"/>
              <a:t>거부하는 게 많다</a:t>
            </a:r>
            <a:r>
              <a:rPr lang="en-US" altLang="ko-KR"/>
              <a:t>) 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하루에 </a:t>
            </a:r>
            <a:r>
              <a:rPr lang="en-US" altLang="ko-KR"/>
              <a:t>50</a:t>
            </a:r>
            <a:r>
              <a:rPr lang="ko-KR" altLang="en-US"/>
              <a:t>번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가로 글상자 3"/>
          <p:cNvSpPr txBox="1"/>
          <p:nvPr/>
        </p:nvSpPr>
        <p:spPr>
          <a:xfrm>
            <a:off x="7062569" y="944924"/>
            <a:ext cx="1961283" cy="643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799929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7062569" y="944924"/>
            <a:ext cx="1961283" cy="643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>
                <a:solidFill>
                  <a:schemeClr val="lt1"/>
                </a:solidFill>
              </a:rPr>
              <a:t>기획수업</a:t>
            </a:r>
            <a:r>
              <a:rPr lang="en-US" altLang="ko-KR">
                <a:solidFill>
                  <a:schemeClr val="lt1"/>
                </a:solidFill>
              </a:rPr>
              <a:t>1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-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1.12.</a:t>
            </a:r>
            <a:r>
              <a:rPr lang="ko-KR" altLang="en-US">
                <a:solidFill>
                  <a:schemeClr val="lt1"/>
                </a:solidFill>
              </a:rPr>
              <a:t>월</a:t>
            </a:r>
            <a:endParaRPr lang="ko-KR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933684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30324" y="1818408"/>
            <a:ext cx="4849091" cy="27276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8459"/>
            <a:ext cx="2898163" cy="5152291"/>
          </a:xfrm>
          <a:prstGeom prst="rect">
            <a:avLst/>
          </a:prstGeom>
        </p:spPr>
      </p:pic>
      <p:sp>
        <p:nvSpPr>
          <p:cNvPr id="8" name="가로 글상자 7"/>
          <p:cNvSpPr txBox="1"/>
          <p:nvPr/>
        </p:nvSpPr>
        <p:spPr>
          <a:xfrm>
            <a:off x="7062569" y="944924"/>
            <a:ext cx="1961283" cy="643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196906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857250"/>
            <a:ext cx="3857625" cy="5143500"/>
          </a:xfrm>
          <a:prstGeom prst="rect">
            <a:avLst/>
          </a:prstGeom>
        </p:spPr>
      </p:pic>
      <p:sp>
        <p:nvSpPr>
          <p:cNvPr id="9" name="가로 글상자 8"/>
          <p:cNvSpPr txBox="1"/>
          <p:nvPr/>
        </p:nvSpPr>
        <p:spPr>
          <a:xfrm>
            <a:off x="7062569" y="944924"/>
            <a:ext cx="1961283" cy="643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079019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1454</ep:Words>
  <ep:PresentationFormat>화면 슬라이드 쇼(4:3)</ep:PresentationFormat>
  <ep:Paragraphs>570</ep:Paragraphs>
  <ep:Slides>43</ep:Slides>
  <ep:Notes>15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ep:HeadingPairs>
  <ep:TitlesOfParts>
    <vt:vector size="4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메인 제목 + 부제(있으면)</vt:lpstr>
      <vt:lpstr>슬라이드 20</vt:lpstr>
      <vt:lpstr>슬라이드 21</vt:lpstr>
      <vt:lpstr>슬라이드 22</vt:lpstr>
      <vt:lpstr>슬라이드 23</vt:lpstr>
      <vt:lpstr>슬라이드 24</vt:lpstr>
      <vt:lpstr>중요한 것들</vt:lpstr>
      <vt:lpstr>슬라이드 26</vt:lpstr>
      <vt:lpstr>슬라이드 27</vt:lpstr>
      <vt:lpstr>슬라이드 28</vt:lpstr>
      <vt:lpstr>게임 화면 안에 넣어야 할 것들(3가지)</vt:lpstr>
      <vt:lpstr>게임의 외적인 재미(대외적으로 재밌다고 판단된 요소들)</vt:lpstr>
      <vt:lpstr>게임 화면 안에는 상황이 있다.</vt:lpstr>
      <vt:lpstr>슬라이드 32</vt:lpstr>
      <vt:lpstr>[수업 중에 생각난 게임에 대한 아이디어 정리]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2026-01-12T05:12:27.000</dcterms:created>
  <dc:creator>OFFICE</dc:creator>
  <cp:lastModifiedBy>82103</cp:lastModifiedBy>
  <dcterms:modified xsi:type="dcterms:W3CDTF">2026-01-16T11:29:42.999</dcterms:modified>
  <cp:revision>113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